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Lst>
  <p:notesMasterIdLst>
    <p:notesMasterId r:id="rId25"/>
  </p:notesMasterIdLst>
  <p:sldIdLst>
    <p:sldId id="256" r:id="rId8"/>
    <p:sldId id="271" r:id="rId9"/>
    <p:sldId id="257" r:id="rId10"/>
    <p:sldId id="258" r:id="rId11"/>
    <p:sldId id="259" r:id="rId12"/>
    <p:sldId id="260" r:id="rId13"/>
    <p:sldId id="261" r:id="rId14"/>
    <p:sldId id="272" r:id="rId15"/>
    <p:sldId id="262" r:id="rId16"/>
    <p:sldId id="263" r:id="rId17"/>
    <p:sldId id="264" r:id="rId18"/>
    <p:sldId id="265" r:id="rId19"/>
    <p:sldId id="266" r:id="rId20"/>
    <p:sldId id="267" r:id="rId21"/>
    <p:sldId id="268" r:id="rId22"/>
    <p:sldId id="269" r:id="rId23"/>
    <p:sldId id="270" r:id="rId2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9" autoAdjust="0"/>
    <p:restoredTop sz="94660"/>
  </p:normalViewPr>
  <p:slideViewPr>
    <p:cSldViewPr snapToGrid="0">
      <p:cViewPr varScale="1">
        <p:scale>
          <a:sx n="89" d="100"/>
          <a:sy n="89" d="100"/>
        </p:scale>
        <p:origin x="120"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7896C2C-1CE5-442F-B149-53526A6F1963}" type="datetimeFigureOut">
              <a:rPr lang="en-US" smtClean="0"/>
              <a:t>10/3/2018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15518866-A3DF-41EB-8845-A01CD7E375D4}" type="slidenum">
              <a:rPr lang="en-US" smtClean="0"/>
              <a:t>‹#›</a:t>
            </a:fld>
            <a:endParaRPr lang="en-US"/>
          </a:p>
        </p:txBody>
      </p:sp>
    </p:spTree>
    <p:extLst>
      <p:ext uri="{BB962C8B-B14F-4D97-AF65-F5344CB8AC3E}">
        <p14:creationId xmlns:p14="http://schemas.microsoft.com/office/powerpoint/2010/main" val="2053206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7066" indent="-291179">
              <a:spcBef>
                <a:spcPct val="30000"/>
              </a:spcBef>
              <a:defRPr sz="1200">
                <a:solidFill>
                  <a:schemeClr val="tx1"/>
                </a:solidFill>
                <a:latin typeface="Calibri" panose="020F0502020204030204" pitchFamily="34" charset="0"/>
              </a:defRPr>
            </a:lvl2pPr>
            <a:lvl3pPr marL="1164717" indent="-232943">
              <a:spcBef>
                <a:spcPct val="30000"/>
              </a:spcBef>
              <a:defRPr sz="1200">
                <a:solidFill>
                  <a:schemeClr val="tx1"/>
                </a:solidFill>
                <a:latin typeface="Calibri" panose="020F0502020204030204" pitchFamily="34" charset="0"/>
              </a:defRPr>
            </a:lvl3pPr>
            <a:lvl4pPr marL="1630604" indent="-232943">
              <a:spcBef>
                <a:spcPct val="30000"/>
              </a:spcBef>
              <a:defRPr sz="1200">
                <a:solidFill>
                  <a:schemeClr val="tx1"/>
                </a:solidFill>
                <a:latin typeface="Calibri" panose="020F0502020204030204" pitchFamily="34" charset="0"/>
              </a:defRPr>
            </a:lvl4pPr>
            <a:lvl5pPr marL="2096491" indent="-232943">
              <a:spcBef>
                <a:spcPct val="30000"/>
              </a:spcBef>
              <a:defRPr sz="1200">
                <a:solidFill>
                  <a:schemeClr val="tx1"/>
                </a:solidFill>
                <a:latin typeface="Calibri" panose="020F0502020204030204" pitchFamily="34" charset="0"/>
              </a:defRPr>
            </a:lvl5pPr>
            <a:lvl6pPr marL="2562377" indent="-232943" eaLnBrk="0" fontAlgn="base" hangingPunct="0">
              <a:spcBef>
                <a:spcPct val="30000"/>
              </a:spcBef>
              <a:spcAft>
                <a:spcPct val="0"/>
              </a:spcAft>
              <a:defRPr sz="1200">
                <a:solidFill>
                  <a:schemeClr val="tx1"/>
                </a:solidFill>
                <a:latin typeface="Calibri" panose="020F0502020204030204" pitchFamily="34" charset="0"/>
              </a:defRPr>
            </a:lvl6pPr>
            <a:lvl7pPr marL="3028264" indent="-232943" eaLnBrk="0" fontAlgn="base" hangingPunct="0">
              <a:spcBef>
                <a:spcPct val="30000"/>
              </a:spcBef>
              <a:spcAft>
                <a:spcPct val="0"/>
              </a:spcAft>
              <a:defRPr sz="1200">
                <a:solidFill>
                  <a:schemeClr val="tx1"/>
                </a:solidFill>
                <a:latin typeface="Calibri" panose="020F0502020204030204" pitchFamily="34" charset="0"/>
              </a:defRPr>
            </a:lvl7pPr>
            <a:lvl8pPr marL="3494151" indent="-232943" eaLnBrk="0" fontAlgn="base" hangingPunct="0">
              <a:spcBef>
                <a:spcPct val="30000"/>
              </a:spcBef>
              <a:spcAft>
                <a:spcPct val="0"/>
              </a:spcAft>
              <a:defRPr sz="1200">
                <a:solidFill>
                  <a:schemeClr val="tx1"/>
                </a:solidFill>
                <a:latin typeface="Calibri" panose="020F0502020204030204" pitchFamily="34" charset="0"/>
              </a:defRPr>
            </a:lvl8pPr>
            <a:lvl9pPr marL="3960038" indent="-232943" eaLnBrk="0" fontAlgn="base" hangingPunct="0">
              <a:spcBef>
                <a:spcPct val="30000"/>
              </a:spcBef>
              <a:spcAft>
                <a:spcPct val="0"/>
              </a:spcAft>
              <a:defRPr sz="1200">
                <a:solidFill>
                  <a:schemeClr val="tx1"/>
                </a:solidFill>
                <a:latin typeface="Calibri" panose="020F0502020204030204" pitchFamily="34" charset="0"/>
              </a:defRPr>
            </a:lvl9pPr>
          </a:lstStyle>
          <a:p>
            <a:pPr defTabSz="931774" fontAlgn="base">
              <a:spcBef>
                <a:spcPct val="0"/>
              </a:spcBef>
              <a:spcAft>
                <a:spcPct val="0"/>
              </a:spcAft>
            </a:pPr>
            <a:fld id="{2E9D255C-2157-423B-8F98-8655D1D949DA}" type="slidenum">
              <a:rPr lang="en-US">
                <a:solidFill>
                  <a:prstClr val="black"/>
                </a:solidFill>
                <a:latin typeface="Arial" panose="020B0604020202020204" pitchFamily="34" charset="0"/>
              </a:rPr>
              <a:pPr defTabSz="931774" fontAlgn="base">
                <a:spcBef>
                  <a:spcPct val="0"/>
                </a:spcBef>
                <a:spcAft>
                  <a:spcPct val="0"/>
                </a:spcAft>
              </a:pPr>
              <a:t>13</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1491587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57066" indent="-291179">
              <a:spcBef>
                <a:spcPct val="30000"/>
              </a:spcBef>
              <a:defRPr sz="1200">
                <a:solidFill>
                  <a:schemeClr val="tx1"/>
                </a:solidFill>
                <a:latin typeface="Calibri" panose="020F0502020204030204" pitchFamily="34" charset="0"/>
              </a:defRPr>
            </a:lvl2pPr>
            <a:lvl3pPr marL="1164717" indent="-232943">
              <a:spcBef>
                <a:spcPct val="30000"/>
              </a:spcBef>
              <a:defRPr sz="1200">
                <a:solidFill>
                  <a:schemeClr val="tx1"/>
                </a:solidFill>
                <a:latin typeface="Calibri" panose="020F0502020204030204" pitchFamily="34" charset="0"/>
              </a:defRPr>
            </a:lvl3pPr>
            <a:lvl4pPr marL="1630604" indent="-232943">
              <a:spcBef>
                <a:spcPct val="30000"/>
              </a:spcBef>
              <a:defRPr sz="1200">
                <a:solidFill>
                  <a:schemeClr val="tx1"/>
                </a:solidFill>
                <a:latin typeface="Calibri" panose="020F0502020204030204" pitchFamily="34" charset="0"/>
              </a:defRPr>
            </a:lvl4pPr>
            <a:lvl5pPr marL="2096491" indent="-232943">
              <a:spcBef>
                <a:spcPct val="30000"/>
              </a:spcBef>
              <a:defRPr sz="1200">
                <a:solidFill>
                  <a:schemeClr val="tx1"/>
                </a:solidFill>
                <a:latin typeface="Calibri" panose="020F0502020204030204" pitchFamily="34" charset="0"/>
              </a:defRPr>
            </a:lvl5pPr>
            <a:lvl6pPr marL="2562377" indent="-232943" eaLnBrk="0" fontAlgn="base" hangingPunct="0">
              <a:spcBef>
                <a:spcPct val="30000"/>
              </a:spcBef>
              <a:spcAft>
                <a:spcPct val="0"/>
              </a:spcAft>
              <a:defRPr sz="1200">
                <a:solidFill>
                  <a:schemeClr val="tx1"/>
                </a:solidFill>
                <a:latin typeface="Calibri" panose="020F0502020204030204" pitchFamily="34" charset="0"/>
              </a:defRPr>
            </a:lvl6pPr>
            <a:lvl7pPr marL="3028264" indent="-232943" eaLnBrk="0" fontAlgn="base" hangingPunct="0">
              <a:spcBef>
                <a:spcPct val="30000"/>
              </a:spcBef>
              <a:spcAft>
                <a:spcPct val="0"/>
              </a:spcAft>
              <a:defRPr sz="1200">
                <a:solidFill>
                  <a:schemeClr val="tx1"/>
                </a:solidFill>
                <a:latin typeface="Calibri" panose="020F0502020204030204" pitchFamily="34" charset="0"/>
              </a:defRPr>
            </a:lvl7pPr>
            <a:lvl8pPr marL="3494151" indent="-232943" eaLnBrk="0" fontAlgn="base" hangingPunct="0">
              <a:spcBef>
                <a:spcPct val="30000"/>
              </a:spcBef>
              <a:spcAft>
                <a:spcPct val="0"/>
              </a:spcAft>
              <a:defRPr sz="1200">
                <a:solidFill>
                  <a:schemeClr val="tx1"/>
                </a:solidFill>
                <a:latin typeface="Calibri" panose="020F0502020204030204" pitchFamily="34" charset="0"/>
              </a:defRPr>
            </a:lvl8pPr>
            <a:lvl9pPr marL="3960038" indent="-232943" eaLnBrk="0" fontAlgn="base" hangingPunct="0">
              <a:spcBef>
                <a:spcPct val="30000"/>
              </a:spcBef>
              <a:spcAft>
                <a:spcPct val="0"/>
              </a:spcAft>
              <a:defRPr sz="1200">
                <a:solidFill>
                  <a:schemeClr val="tx1"/>
                </a:solidFill>
                <a:latin typeface="Calibri" panose="020F0502020204030204" pitchFamily="34" charset="0"/>
              </a:defRPr>
            </a:lvl9pPr>
          </a:lstStyle>
          <a:p>
            <a:pPr defTabSz="931774" fontAlgn="base">
              <a:spcBef>
                <a:spcPct val="0"/>
              </a:spcBef>
              <a:spcAft>
                <a:spcPct val="0"/>
              </a:spcAft>
            </a:pPr>
            <a:fld id="{2E9D255C-2157-423B-8F98-8655D1D949DA}" type="slidenum">
              <a:rPr lang="en-US">
                <a:solidFill>
                  <a:prstClr val="black"/>
                </a:solidFill>
                <a:latin typeface="Arial" panose="020B0604020202020204" pitchFamily="34" charset="0"/>
              </a:rPr>
              <a:pPr defTabSz="931774" fontAlgn="base">
                <a:spcBef>
                  <a:spcPct val="0"/>
                </a:spcBef>
                <a:spcAft>
                  <a:spcPct val="0"/>
                </a:spcAft>
              </a:pPr>
              <a:t>14</a:t>
            </a:fld>
            <a:endParaRPr lang="en-US">
              <a:solidFill>
                <a:prstClr val="black"/>
              </a:solidFill>
              <a:latin typeface="Arial" panose="020B0604020202020204" pitchFamily="34" charset="0"/>
            </a:endParaRPr>
          </a:p>
        </p:txBody>
      </p:sp>
    </p:spTree>
    <p:extLst>
      <p:ext uri="{BB962C8B-B14F-4D97-AF65-F5344CB8AC3E}">
        <p14:creationId xmlns:p14="http://schemas.microsoft.com/office/powerpoint/2010/main" val="3979227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918B932-4D97-4C58-A470-0081A1CFB473}" type="datetimeFigureOut">
              <a:rPr lang="en-US" smtClean="0"/>
              <a:t>10/3/2018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F6F98-6B3E-4350-A7E5-C38F00557B3F}" type="slidenum">
              <a:rPr lang="en-US" smtClean="0"/>
              <a:t>‹#›</a:t>
            </a:fld>
            <a:endParaRPr lang="en-US"/>
          </a:p>
        </p:txBody>
      </p:sp>
    </p:spTree>
    <p:extLst>
      <p:ext uri="{BB962C8B-B14F-4D97-AF65-F5344CB8AC3E}">
        <p14:creationId xmlns:p14="http://schemas.microsoft.com/office/powerpoint/2010/main" val="3476419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18B932-4D97-4C58-A470-0081A1CFB473}" type="datetimeFigureOut">
              <a:rPr lang="en-US" smtClean="0"/>
              <a:t>10/3/2018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F6F98-6B3E-4350-A7E5-C38F00557B3F}" type="slidenum">
              <a:rPr lang="en-US" smtClean="0"/>
              <a:t>‹#›</a:t>
            </a:fld>
            <a:endParaRPr lang="en-US"/>
          </a:p>
        </p:txBody>
      </p:sp>
    </p:spTree>
    <p:extLst>
      <p:ext uri="{BB962C8B-B14F-4D97-AF65-F5344CB8AC3E}">
        <p14:creationId xmlns:p14="http://schemas.microsoft.com/office/powerpoint/2010/main" val="607585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18B932-4D97-4C58-A470-0081A1CFB473}" type="datetimeFigureOut">
              <a:rPr lang="en-US" smtClean="0"/>
              <a:t>10/3/2018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F6F98-6B3E-4350-A7E5-C38F00557B3F}" type="slidenum">
              <a:rPr lang="en-US" smtClean="0"/>
              <a:t>‹#›</a:t>
            </a:fld>
            <a:endParaRPr lang="en-US"/>
          </a:p>
        </p:txBody>
      </p:sp>
    </p:spTree>
    <p:extLst>
      <p:ext uri="{BB962C8B-B14F-4D97-AF65-F5344CB8AC3E}">
        <p14:creationId xmlns:p14="http://schemas.microsoft.com/office/powerpoint/2010/main" val="210626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BE92FA0-2F44-4092-A01A-2B6418E3BA73}"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2137921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C13FDDC-4AE0-48FE-A9DE-9DB1C7B3F10A}"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2288421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6E660A61-93C8-4496-96E2-DF306E17D2B1}"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218871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15B9C89-B45A-4220-B3DB-03E13E733E5C}"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1627093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CFB4BF51-B50C-454E-BB14-109CEA97A610}"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900818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FFD6412-D282-4AFE-BB7D-A79A89512000}"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719744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49E420C-DBCB-4DD4-BBE2-A311D551C085}"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6327665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ADBB3BD2-46F6-4D42-8A97-FE2C800C1B33}"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76643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18B932-4D97-4C58-A470-0081A1CFB473}" type="datetimeFigureOut">
              <a:rPr lang="en-US" smtClean="0"/>
              <a:t>10/3/2018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F6F98-6B3E-4350-A7E5-C38F00557B3F}" type="slidenum">
              <a:rPr lang="en-US" smtClean="0"/>
              <a:t>‹#›</a:t>
            </a:fld>
            <a:endParaRPr lang="en-US"/>
          </a:p>
        </p:txBody>
      </p:sp>
    </p:spTree>
    <p:extLst>
      <p:ext uri="{BB962C8B-B14F-4D97-AF65-F5344CB8AC3E}">
        <p14:creationId xmlns:p14="http://schemas.microsoft.com/office/powerpoint/2010/main" val="13861430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4B1762B-3C88-4511-B923-9FB8ABB71FCD}"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0951535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CB37EC7-5807-440E-A5B2-E1CEEB8AEE7E}"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5608574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65F2564-F238-4C4E-92AB-3C60302F2A77}"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4019374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BE92FA0-2F44-4092-A01A-2B6418E3BA73}"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7529349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C13FDDC-4AE0-48FE-A9DE-9DB1C7B3F10A}"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0974980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6E660A61-93C8-4496-96E2-DF306E17D2B1}"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1147573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15B9C89-B45A-4220-B3DB-03E13E733E5C}"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8828023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CFB4BF51-B50C-454E-BB14-109CEA97A610}"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6020373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FFD6412-D282-4AFE-BB7D-A79A89512000}"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2075441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49E420C-DBCB-4DD4-BBE2-A311D551C085}"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36105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918B932-4D97-4C58-A470-0081A1CFB473}" type="datetimeFigureOut">
              <a:rPr lang="en-US" smtClean="0"/>
              <a:t>10/3/2018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0F6F98-6B3E-4350-A7E5-C38F00557B3F}" type="slidenum">
              <a:rPr lang="en-US" smtClean="0"/>
              <a:t>‹#›</a:t>
            </a:fld>
            <a:endParaRPr lang="en-US"/>
          </a:p>
        </p:txBody>
      </p:sp>
    </p:spTree>
    <p:extLst>
      <p:ext uri="{BB962C8B-B14F-4D97-AF65-F5344CB8AC3E}">
        <p14:creationId xmlns:p14="http://schemas.microsoft.com/office/powerpoint/2010/main" val="29982845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ADBB3BD2-46F6-4D42-8A97-FE2C800C1B33}"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0304580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4B1762B-3C88-4511-B923-9FB8ABB71FCD}"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1899730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CB37EC7-5807-440E-A5B2-E1CEEB8AEE7E}"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9784873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65F2564-F238-4C4E-92AB-3C60302F2A77}"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9585913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BE92FA0-2F44-4092-A01A-2B6418E3BA73}"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8834284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C13FDDC-4AE0-48FE-A9DE-9DB1C7B3F10A}"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8136336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6E660A61-93C8-4496-96E2-DF306E17D2B1}"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8772256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15B9C89-B45A-4220-B3DB-03E13E733E5C}"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3108101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CFB4BF51-B50C-454E-BB14-109CEA97A610}"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1766447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FFD6412-D282-4AFE-BB7D-A79A89512000}"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268692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918B932-4D97-4C58-A470-0081A1CFB473}" type="datetimeFigureOut">
              <a:rPr lang="en-US" smtClean="0"/>
              <a:t>10/3/2018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0F6F98-6B3E-4350-A7E5-C38F00557B3F}" type="slidenum">
              <a:rPr lang="en-US" smtClean="0"/>
              <a:t>‹#›</a:t>
            </a:fld>
            <a:endParaRPr lang="en-US"/>
          </a:p>
        </p:txBody>
      </p:sp>
    </p:spTree>
    <p:extLst>
      <p:ext uri="{BB962C8B-B14F-4D97-AF65-F5344CB8AC3E}">
        <p14:creationId xmlns:p14="http://schemas.microsoft.com/office/powerpoint/2010/main" val="37917972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49E420C-DBCB-4DD4-BBE2-A311D551C085}"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5439326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ADBB3BD2-46F6-4D42-8A97-FE2C800C1B33}"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7863734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4B1762B-3C88-4511-B923-9FB8ABB71FCD}"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6321138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CB37EC7-5807-440E-A5B2-E1CEEB8AEE7E}"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7679248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65F2564-F238-4C4E-92AB-3C60302F2A77}"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6431507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BE92FA0-2F44-4092-A01A-2B6418E3BA73}"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1847761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C13FDDC-4AE0-48FE-A9DE-9DB1C7B3F10A}"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2414426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6E660A61-93C8-4496-96E2-DF306E17D2B1}"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4942481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15B9C89-B45A-4220-B3DB-03E13E733E5C}"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0443730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CFB4BF51-B50C-454E-BB14-109CEA97A610}"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713812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918B932-4D97-4C58-A470-0081A1CFB473}" type="datetimeFigureOut">
              <a:rPr lang="en-US" smtClean="0"/>
              <a:t>10/3/2018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0F6F98-6B3E-4350-A7E5-C38F00557B3F}" type="slidenum">
              <a:rPr lang="en-US" smtClean="0"/>
              <a:t>‹#›</a:t>
            </a:fld>
            <a:endParaRPr lang="en-US"/>
          </a:p>
        </p:txBody>
      </p:sp>
    </p:spTree>
    <p:extLst>
      <p:ext uri="{BB962C8B-B14F-4D97-AF65-F5344CB8AC3E}">
        <p14:creationId xmlns:p14="http://schemas.microsoft.com/office/powerpoint/2010/main" val="21775546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FFD6412-D282-4AFE-BB7D-A79A89512000}"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883295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49E420C-DBCB-4DD4-BBE2-A311D551C085}"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8814250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ADBB3BD2-46F6-4D42-8A97-FE2C800C1B33}"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5595743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4B1762B-3C88-4511-B923-9FB8ABB71FCD}"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02478532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CB37EC7-5807-440E-A5B2-E1CEEB8AEE7E}"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3045206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65F2564-F238-4C4E-92AB-3C60302F2A77}"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6289028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BE92FA0-2F44-4092-A01A-2B6418E3BA73}"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0514621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C13FDDC-4AE0-48FE-A9DE-9DB1C7B3F10A}"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0738179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6E660A61-93C8-4496-96E2-DF306E17D2B1}"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1587571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15B9C89-B45A-4220-B3DB-03E13E733E5C}"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315801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918B932-4D97-4C58-A470-0081A1CFB473}" type="datetimeFigureOut">
              <a:rPr lang="en-US" smtClean="0"/>
              <a:t>10/3/2018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0F6F98-6B3E-4350-A7E5-C38F00557B3F}" type="slidenum">
              <a:rPr lang="en-US" smtClean="0"/>
              <a:t>‹#›</a:t>
            </a:fld>
            <a:endParaRPr lang="en-US"/>
          </a:p>
        </p:txBody>
      </p:sp>
    </p:spTree>
    <p:extLst>
      <p:ext uri="{BB962C8B-B14F-4D97-AF65-F5344CB8AC3E}">
        <p14:creationId xmlns:p14="http://schemas.microsoft.com/office/powerpoint/2010/main" val="115184230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CFB4BF51-B50C-454E-BB14-109CEA97A610}"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1649839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FFD6412-D282-4AFE-BB7D-A79A89512000}"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296235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49E420C-DBCB-4DD4-BBE2-A311D551C085}"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8097159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ADBB3BD2-46F6-4D42-8A97-FE2C800C1B33}"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4658558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4B1762B-3C88-4511-B923-9FB8ABB71FCD}"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8307641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CB37EC7-5807-440E-A5B2-E1CEEB8AEE7E}"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62539527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65F2564-F238-4C4E-92AB-3C60302F2A77}"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1621611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BE92FA0-2F44-4092-A01A-2B6418E3BA73}"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73654365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C13FDDC-4AE0-48FE-A9DE-9DB1C7B3F10A}"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3023201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6E660A61-93C8-4496-96E2-DF306E17D2B1}"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665254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18B932-4D97-4C58-A470-0081A1CFB473}" type="datetimeFigureOut">
              <a:rPr lang="en-US" smtClean="0"/>
              <a:t>10/3/2018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0F6F98-6B3E-4350-A7E5-C38F00557B3F}" type="slidenum">
              <a:rPr lang="en-US" smtClean="0"/>
              <a:t>‹#›</a:t>
            </a:fld>
            <a:endParaRPr lang="en-US"/>
          </a:p>
        </p:txBody>
      </p:sp>
    </p:spTree>
    <p:extLst>
      <p:ext uri="{BB962C8B-B14F-4D97-AF65-F5344CB8AC3E}">
        <p14:creationId xmlns:p14="http://schemas.microsoft.com/office/powerpoint/2010/main" val="13939259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15B9C89-B45A-4220-B3DB-03E13E733E5C}"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63009405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CFB4BF51-B50C-454E-BB14-109CEA97A610}"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7283074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FFD6412-D282-4AFE-BB7D-A79A89512000}"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8557063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49E420C-DBCB-4DD4-BBE2-A311D551C085}"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7179431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ADBB3BD2-46F6-4D42-8A97-FE2C800C1B33}"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5564429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4B1762B-3C88-4511-B923-9FB8ABB71FCD}"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2812559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CB37EC7-5807-440E-A5B2-E1CEEB8AEE7E}"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73186282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65F2564-F238-4C4E-92AB-3C60302F2A77}"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078052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918B932-4D97-4C58-A470-0081A1CFB473}" type="datetimeFigureOut">
              <a:rPr lang="en-US" smtClean="0"/>
              <a:t>10/3/2018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0F6F98-6B3E-4350-A7E5-C38F00557B3F}" type="slidenum">
              <a:rPr lang="en-US" smtClean="0"/>
              <a:t>‹#›</a:t>
            </a:fld>
            <a:endParaRPr lang="en-US"/>
          </a:p>
        </p:txBody>
      </p:sp>
    </p:spTree>
    <p:extLst>
      <p:ext uri="{BB962C8B-B14F-4D97-AF65-F5344CB8AC3E}">
        <p14:creationId xmlns:p14="http://schemas.microsoft.com/office/powerpoint/2010/main" val="3033793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918B932-4D97-4C58-A470-0081A1CFB473}" type="datetimeFigureOut">
              <a:rPr lang="en-US" smtClean="0"/>
              <a:t>10/3/2018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0F6F98-6B3E-4350-A7E5-C38F00557B3F}" type="slidenum">
              <a:rPr lang="en-US" smtClean="0"/>
              <a:t>‹#›</a:t>
            </a:fld>
            <a:endParaRPr lang="en-US"/>
          </a:p>
        </p:txBody>
      </p:sp>
    </p:spTree>
    <p:extLst>
      <p:ext uri="{BB962C8B-B14F-4D97-AF65-F5344CB8AC3E}">
        <p14:creationId xmlns:p14="http://schemas.microsoft.com/office/powerpoint/2010/main" val="4988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18B932-4D97-4C58-A470-0081A1CFB473}" type="datetimeFigureOut">
              <a:rPr lang="en-US" smtClean="0"/>
              <a:t>10/3/2018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0F6F98-6B3E-4350-A7E5-C38F00557B3F}" type="slidenum">
              <a:rPr lang="en-US" smtClean="0"/>
              <a:t>‹#›</a:t>
            </a:fld>
            <a:endParaRPr lang="en-US"/>
          </a:p>
        </p:txBody>
      </p:sp>
    </p:spTree>
    <p:extLst>
      <p:ext uri="{BB962C8B-B14F-4D97-AF65-F5344CB8AC3E}">
        <p14:creationId xmlns:p14="http://schemas.microsoft.com/office/powerpoint/2010/main" val="293954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fontAlgn="base">
              <a:spcBef>
                <a:spcPct val="0"/>
              </a:spcBef>
              <a:spcAft>
                <a:spcPct val="0"/>
              </a:spcAft>
              <a:defRPr/>
            </a:pPr>
            <a:fld id="{E6B63DE1-6DF1-49E9-A645-190D7EA1774C}"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281388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fontAlgn="base">
              <a:spcBef>
                <a:spcPct val="0"/>
              </a:spcBef>
              <a:spcAft>
                <a:spcPct val="0"/>
              </a:spcAft>
              <a:defRPr/>
            </a:pPr>
            <a:fld id="{E6B63DE1-6DF1-49E9-A645-190D7EA1774C}"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297001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fontAlgn="base">
              <a:spcBef>
                <a:spcPct val="0"/>
              </a:spcBef>
              <a:spcAft>
                <a:spcPct val="0"/>
              </a:spcAft>
              <a:defRPr/>
            </a:pPr>
            <a:fld id="{E6B63DE1-6DF1-49E9-A645-190D7EA1774C}"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54580048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fontAlgn="base">
              <a:spcBef>
                <a:spcPct val="0"/>
              </a:spcBef>
              <a:spcAft>
                <a:spcPct val="0"/>
              </a:spcAft>
              <a:defRPr/>
            </a:pPr>
            <a:fld id="{E6B63DE1-6DF1-49E9-A645-190D7EA1774C}"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25034730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fontAlgn="base">
              <a:spcBef>
                <a:spcPct val="0"/>
              </a:spcBef>
              <a:spcAft>
                <a:spcPct val="0"/>
              </a:spcAft>
              <a:defRPr/>
            </a:pPr>
            <a:fld id="{E6B63DE1-6DF1-49E9-A645-190D7EA1774C}"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49297703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fontAlgn="base">
              <a:spcBef>
                <a:spcPct val="0"/>
              </a:spcBef>
              <a:spcAft>
                <a:spcPct val="0"/>
              </a:spcAft>
              <a:defRPr/>
            </a:pPr>
            <a:fld id="{E6B63DE1-6DF1-49E9-A645-190D7EA1774C}"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22675504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5.xml"/><Relationship Id="rId5" Type="http://schemas.openxmlformats.org/officeDocument/2006/relationships/hyperlink" Target="http://www.biotapestry.org/" TargetMode="Externa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NULL"/><Relationship Id="rId3" Type="http://schemas.openxmlformats.org/officeDocument/2006/relationships/image" Target="../media/image39.png"/><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1.xml"/><Relationship Id="rId16" Type="http://schemas.openxmlformats.org/officeDocument/2006/relationships/image" Target="NULL"/><Relationship Id="rId1" Type="http://schemas.openxmlformats.org/officeDocument/2006/relationships/slideLayout" Target="../slideLayouts/slideLayout35.xml"/><Relationship Id="rId5" Type="http://schemas.openxmlformats.org/officeDocument/2006/relationships/image" Target="../media/image16.png"/><Relationship Id="rId15" Type="http://schemas.openxmlformats.org/officeDocument/2006/relationships/image" Target="../media/image46.png"/><Relationship Id="rId10" Type="http://schemas.openxmlformats.org/officeDocument/2006/relationships/image" Target="NULL"/><Relationship Id="rId4" Type="http://schemas.openxmlformats.org/officeDocument/2006/relationships/image" Target="../media/image43.png"/><Relationship Id="rId9" Type="http://schemas.openxmlformats.org/officeDocument/2006/relationships/image" Target="../media/image45.png"/><Relationship Id="rId14" Type="http://schemas.openxmlformats.org/officeDocument/2006/relationships/image" Target="NULL"/></Relationships>
</file>

<file path=ppt/slides/_rels/slide1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media/image47.png"/><Relationship Id="rId21" Type="http://schemas.openxmlformats.org/officeDocument/2006/relationships/image" Target="../media/image46.png"/><Relationship Id="rId17" Type="http://schemas.openxmlformats.org/officeDocument/2006/relationships/image" Target="NULL"/><Relationship Id="rId2" Type="http://schemas.openxmlformats.org/officeDocument/2006/relationships/notesSlide" Target="../notesSlides/notesSlide2.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35.xml"/><Relationship Id="rId24" Type="http://schemas.openxmlformats.org/officeDocument/2006/relationships/image" Target="NULL"/><Relationship Id="rId5" Type="http://schemas.openxmlformats.org/officeDocument/2006/relationships/image" Target="../media/image16.png"/><Relationship Id="rId15" Type="http://schemas.openxmlformats.org/officeDocument/2006/relationships/image" Target="NULL"/><Relationship Id="rId23"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media/image43.png"/><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15.xml.rels><?xml version="1.0" encoding="UTF-8" standalone="yes"?>
<Relationships xmlns="http://schemas.openxmlformats.org/package/2006/relationships"><Relationship Id="rId18" Type="http://schemas.openxmlformats.org/officeDocument/2006/relationships/image" Target="NULL"/><Relationship Id="rId26" Type="http://schemas.openxmlformats.org/officeDocument/2006/relationships/image" Target="NULL"/><Relationship Id="rId39" Type="http://schemas.openxmlformats.org/officeDocument/2006/relationships/image" Target="NULL"/><Relationship Id="rId21" Type="http://schemas.openxmlformats.org/officeDocument/2006/relationships/image" Target="../media/image16.png"/><Relationship Id="rId34" Type="http://schemas.openxmlformats.org/officeDocument/2006/relationships/image" Target="../media/image57.png"/><Relationship Id="rId17" Type="http://schemas.openxmlformats.org/officeDocument/2006/relationships/image" Target="NULL"/><Relationship Id="rId12" Type="http://schemas.openxmlformats.org/officeDocument/2006/relationships/image" Target="NULL"/><Relationship Id="rId25" Type="http://schemas.openxmlformats.org/officeDocument/2006/relationships/image" Target="../media/image51.png"/><Relationship Id="rId33" Type="http://schemas.openxmlformats.org/officeDocument/2006/relationships/image" Target="../media/image56.png"/><Relationship Id="rId38" Type="http://schemas.openxmlformats.org/officeDocument/2006/relationships/image" Target="NULL"/><Relationship Id="rId2" Type="http://schemas.openxmlformats.org/officeDocument/2006/relationships/image" Target="../media/image48.png"/><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41" Type="http://schemas.openxmlformats.org/officeDocument/2006/relationships/image" Target="../media/image43.png"/><Relationship Id="rId1" Type="http://schemas.openxmlformats.org/officeDocument/2006/relationships/slideLayout" Target="../slideLayouts/slideLayout35.xml"/><Relationship Id="rId11" Type="http://schemas.openxmlformats.org/officeDocument/2006/relationships/image" Target="NULL"/><Relationship Id="rId24" Type="http://schemas.openxmlformats.org/officeDocument/2006/relationships/image" Target="../media/image50.png"/><Relationship Id="rId32" Type="http://schemas.openxmlformats.org/officeDocument/2006/relationships/image" Target="../media/image55.png"/><Relationship Id="rId37" Type="http://schemas.openxmlformats.org/officeDocument/2006/relationships/image" Target="../media/image59.png"/><Relationship Id="rId40" Type="http://schemas.openxmlformats.org/officeDocument/2006/relationships/image" Target="../media/image60.png"/><Relationship Id="rId23" Type="http://schemas.openxmlformats.org/officeDocument/2006/relationships/image" Target="../media/image49.png"/><Relationship Id="rId28" Type="http://schemas.openxmlformats.org/officeDocument/2006/relationships/image" Target="../media/image53.png"/><Relationship Id="rId36" Type="http://schemas.openxmlformats.org/officeDocument/2006/relationships/image" Target="../media/image58.png"/><Relationship Id="rId10" Type="http://schemas.openxmlformats.org/officeDocument/2006/relationships/image" Target="NULL"/><Relationship Id="rId19" Type="http://schemas.openxmlformats.org/officeDocument/2006/relationships/image" Target="NULL"/><Relationship Id="rId31" Type="http://schemas.openxmlformats.org/officeDocument/2006/relationships/image" Target="../media/image54.png"/><Relationship Id="rId9" Type="http://schemas.openxmlformats.org/officeDocument/2006/relationships/image" Target="NULL"/><Relationship Id="rId22" Type="http://schemas.openxmlformats.org/officeDocument/2006/relationships/image" Target="NULL"/><Relationship Id="rId27" Type="http://schemas.openxmlformats.org/officeDocument/2006/relationships/image" Target="../media/image52.png"/><Relationship Id="rId30" Type="http://schemas.openxmlformats.org/officeDocument/2006/relationships/image" Target="NULL"/><Relationship Id="rId35" Type="http://schemas.openxmlformats.org/officeDocument/2006/relationships/image" Target="NULL"/></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tiff"/><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hyperlink" Target="http://string.embl.de/" TargetMode="External"/><Relationship Id="rId2" Type="http://schemas.openxmlformats.org/officeDocument/2006/relationships/hyperlink" Target="http://www.genome.jp/kegg/" TargetMode="External"/><Relationship Id="rId1" Type="http://schemas.openxmlformats.org/officeDocument/2006/relationships/slideLayout" Target="../slideLayouts/slideLayout45.xml"/><Relationship Id="rId6" Type="http://schemas.openxmlformats.org/officeDocument/2006/relationships/hyperlink" Target="https://www.ebi.ac.uk/biomodels-main/" TargetMode="External"/><Relationship Id="rId5" Type="http://schemas.openxmlformats.org/officeDocument/2006/relationships/hyperlink" Target="http://regulondb.ccg.unam.mx/" TargetMode="External"/><Relationship Id="rId4" Type="http://schemas.openxmlformats.org/officeDocument/2006/relationships/hyperlink" Target="http://ecocyc.or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NUL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23.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18" Type="http://schemas.openxmlformats.org/officeDocument/2006/relationships/image" Target="NULL"/><Relationship Id="rId21" Type="http://schemas.openxmlformats.org/officeDocument/2006/relationships/image" Target="NULL"/><Relationship Id="rId17" Type="http://schemas.openxmlformats.org/officeDocument/2006/relationships/image" Target="NULL"/><Relationship Id="rId25" Type="http://schemas.openxmlformats.org/officeDocument/2006/relationships/image" Target="../media/image25.png"/><Relationship Id="rId2" Type="http://schemas.openxmlformats.org/officeDocument/2006/relationships/image" Target="../media/image16.png"/><Relationship Id="rId20"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23.xml"/><Relationship Id="rId24" Type="http://schemas.openxmlformats.org/officeDocument/2006/relationships/image" Target="../media/image24.png"/><Relationship Id="rId23" Type="http://schemas.openxmlformats.org/officeDocument/2006/relationships/image" Target="../media/image7.png"/><Relationship Id="rId28" Type="http://schemas.openxmlformats.org/officeDocument/2006/relationships/image" Target="NULL"/><Relationship Id="rId15" Type="http://schemas.openxmlformats.org/officeDocument/2006/relationships/image" Target="NULL"/><Relationship Id="rId19" Type="http://schemas.openxmlformats.org/officeDocument/2006/relationships/image" Target="NULL"/><Relationship Id="rId31" Type="http://schemas.openxmlformats.org/officeDocument/2006/relationships/image" Target="../media/image26.png"/><Relationship Id="rId22" Type="http://schemas.openxmlformats.org/officeDocument/2006/relationships/image" Target="NULL"/><Relationship Id="rId30" Type="http://schemas.openxmlformats.org/officeDocument/2006/relationships/image" Target="NUL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tiff"/><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Notes on Interpreting Networks</a:t>
            </a:r>
            <a:endParaRPr lang="en-US" dirty="0"/>
          </a:p>
        </p:txBody>
      </p:sp>
      <p:sp>
        <p:nvSpPr>
          <p:cNvPr id="3" name="Subtitle 2"/>
          <p:cNvSpPr>
            <a:spLocks noGrp="1"/>
          </p:cNvSpPr>
          <p:nvPr>
            <p:ph type="subTitle" idx="1"/>
          </p:nvPr>
        </p:nvSpPr>
        <p:spPr/>
        <p:txBody>
          <a:bodyPr/>
          <a:lstStyle/>
          <a:p>
            <a:r>
              <a:rPr lang="en-US" dirty="0" smtClean="0"/>
              <a:t>In collaboration with James Glazier, Bloomington</a:t>
            </a:r>
            <a:endParaRPr lang="en-US" dirty="0"/>
          </a:p>
        </p:txBody>
      </p:sp>
      <p:pic>
        <p:nvPicPr>
          <p:cNvPr id="4" name="Picture 4" descr="redblackblocki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5980579"/>
            <a:ext cx="484188"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stretch>
            <a:fillRect/>
          </a:stretch>
        </p:blipFill>
        <p:spPr>
          <a:xfrm>
            <a:off x="2452742" y="5916031"/>
            <a:ext cx="791359" cy="791359"/>
          </a:xfrm>
          <a:prstGeom prst="rect">
            <a:avLst/>
          </a:prstGeom>
        </p:spPr>
      </p:pic>
    </p:spTree>
    <p:extLst>
      <p:ext uri="{BB962C8B-B14F-4D97-AF65-F5344CB8AC3E}">
        <p14:creationId xmlns:p14="http://schemas.microsoft.com/office/powerpoint/2010/main" val="3112439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59478" cy="715962"/>
          </a:xfrm>
        </p:spPr>
        <p:txBody>
          <a:bodyPr>
            <a:normAutofit/>
          </a:bodyPr>
          <a:lstStyle/>
          <a:p>
            <a:r>
              <a:rPr lang="en-US" sz="3600" b="1" dirty="0">
                <a:solidFill>
                  <a:srgbClr val="0000CC"/>
                </a:solidFill>
              </a:rPr>
              <a:t>Gene Regulatory Networks—Notation </a:t>
            </a:r>
            <a:endParaRPr lang="en-US" sz="3600" b="1" dirty="0">
              <a:solidFill>
                <a:srgbClr val="0000CC"/>
              </a:solidFill>
            </a:endParaRPr>
          </a:p>
        </p:txBody>
      </p:sp>
      <p:pic>
        <p:nvPicPr>
          <p:cNvPr id="4" name="Picture 3"/>
          <p:cNvPicPr>
            <a:picLocks noChangeAspect="1"/>
          </p:cNvPicPr>
          <p:nvPr/>
        </p:nvPicPr>
        <p:blipFill>
          <a:blip r:embed="rId2"/>
          <a:stretch>
            <a:fillRect/>
          </a:stretch>
        </p:blipFill>
        <p:spPr>
          <a:xfrm>
            <a:off x="6962246" y="714296"/>
            <a:ext cx="3649194" cy="4010104"/>
          </a:xfrm>
          <a:prstGeom prst="rect">
            <a:avLst/>
          </a:prstGeom>
        </p:spPr>
      </p:pic>
      <p:sp>
        <p:nvSpPr>
          <p:cNvPr id="5" name="TextBox 4"/>
          <p:cNvSpPr txBox="1"/>
          <p:nvPr/>
        </p:nvSpPr>
        <p:spPr>
          <a:xfrm>
            <a:off x="1752600" y="714297"/>
            <a:ext cx="5133446" cy="1200329"/>
          </a:xfrm>
          <a:prstGeom prst="rect">
            <a:avLst/>
          </a:prstGeom>
          <a:noFill/>
        </p:spPr>
        <p:txBody>
          <a:bodyPr wrap="square" rtlCol="0">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Models (and graphical notation) for GRNs focus on the transcription factors, RNAs and other molecules that turn genes on and off by binding to the DNA</a:t>
            </a:r>
            <a:endParaRPr lang="en-US" dirty="0">
              <a:solidFill>
                <a:srgbClr val="FF0000"/>
              </a:solidFill>
              <a:latin typeface="Arial" panose="020B0604020202020204" pitchFamily="34" charset="0"/>
            </a:endParaRPr>
          </a:p>
        </p:txBody>
      </p:sp>
      <p:sp>
        <p:nvSpPr>
          <p:cNvPr id="3" name="Rectangle 2"/>
          <p:cNvSpPr/>
          <p:nvPr/>
        </p:nvSpPr>
        <p:spPr>
          <a:xfrm>
            <a:off x="6962246" y="4792366"/>
            <a:ext cx="3721232" cy="646331"/>
          </a:xfrm>
          <a:prstGeom prst="rect">
            <a:avLst/>
          </a:prstGeom>
        </p:spPr>
        <p:txBody>
          <a:bodyPr wrap="square">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https://www.thinglink.com/scene/616264922585628674</a:t>
            </a:r>
          </a:p>
        </p:txBody>
      </p:sp>
      <p:grpSp>
        <p:nvGrpSpPr>
          <p:cNvPr id="10" name="Group 9"/>
          <p:cNvGrpSpPr/>
          <p:nvPr/>
        </p:nvGrpSpPr>
        <p:grpSpPr>
          <a:xfrm>
            <a:off x="1803145" y="1594685"/>
            <a:ext cx="4286250" cy="1514475"/>
            <a:chOff x="279145" y="1594684"/>
            <a:chExt cx="4286250" cy="1514475"/>
          </a:xfrm>
        </p:grpSpPr>
        <p:pic>
          <p:nvPicPr>
            <p:cNvPr id="7" name="Picture 6"/>
            <p:cNvPicPr>
              <a:picLocks noChangeAspect="1"/>
            </p:cNvPicPr>
            <p:nvPr/>
          </p:nvPicPr>
          <p:blipFill>
            <a:blip r:embed="rId3"/>
            <a:stretch>
              <a:fillRect/>
            </a:stretch>
          </p:blipFill>
          <p:spPr>
            <a:xfrm>
              <a:off x="279145" y="1594684"/>
              <a:ext cx="4286250" cy="1514475"/>
            </a:xfrm>
            <a:prstGeom prst="rect">
              <a:avLst/>
            </a:prstGeom>
          </p:spPr>
        </p:pic>
        <p:sp>
          <p:nvSpPr>
            <p:cNvPr id="8" name="TextBox 7"/>
            <p:cNvSpPr txBox="1"/>
            <p:nvPr/>
          </p:nvSpPr>
          <p:spPr>
            <a:xfrm>
              <a:off x="1088420" y="2719348"/>
              <a:ext cx="1371600" cy="381000"/>
            </a:xfrm>
            <a:prstGeom prst="rect">
              <a:avLst/>
            </a:prstGeom>
            <a:noFill/>
          </p:spPr>
          <p:txBody>
            <a:bodyPr wrap="square" rtlCol="0">
              <a:spAutoFit/>
            </a:bodyPr>
            <a:lstStyle/>
            <a:p>
              <a:pPr eaLnBrk="0" fontAlgn="base" hangingPunct="0">
                <a:spcBef>
                  <a:spcPct val="0"/>
                </a:spcBef>
                <a:spcAft>
                  <a:spcPct val="0"/>
                </a:spcAft>
              </a:pPr>
              <a:r>
                <a:rPr lang="en-US" b="1" dirty="0">
                  <a:solidFill>
                    <a:srgbClr val="0000CC"/>
                  </a:solidFill>
                  <a:latin typeface="Times New Roman" panose="02020603050405020304" pitchFamily="18" charset="0"/>
                  <a:cs typeface="Times New Roman" panose="02020603050405020304" pitchFamily="18" charset="0"/>
                </a:rPr>
                <a:t>Gene P</a:t>
              </a:r>
              <a:endParaRPr lang="en-US" b="1" dirty="0">
                <a:solidFill>
                  <a:srgbClr val="0000CC"/>
                </a:solidFill>
                <a:latin typeface="Times New Roman" panose="02020603050405020304" pitchFamily="18" charset="0"/>
                <a:cs typeface="Times New Roman" panose="02020603050405020304" pitchFamily="18" charset="0"/>
              </a:endParaRPr>
            </a:p>
          </p:txBody>
        </p:sp>
      </p:grpSp>
      <p:grpSp>
        <p:nvGrpSpPr>
          <p:cNvPr id="13" name="Group 12"/>
          <p:cNvGrpSpPr/>
          <p:nvPr/>
        </p:nvGrpSpPr>
        <p:grpSpPr>
          <a:xfrm>
            <a:off x="2368159" y="4162037"/>
            <a:ext cx="2771775" cy="1355857"/>
            <a:chOff x="844158" y="3817508"/>
            <a:chExt cx="2771775" cy="1355857"/>
          </a:xfrm>
        </p:grpSpPr>
        <p:pic>
          <p:nvPicPr>
            <p:cNvPr id="6" name="Picture 5"/>
            <p:cNvPicPr>
              <a:picLocks noChangeAspect="1"/>
            </p:cNvPicPr>
            <p:nvPr/>
          </p:nvPicPr>
          <p:blipFill>
            <a:blip r:embed="rId4"/>
            <a:stretch>
              <a:fillRect/>
            </a:stretch>
          </p:blipFill>
          <p:spPr>
            <a:xfrm>
              <a:off x="844158" y="3817508"/>
              <a:ext cx="2771775" cy="1276350"/>
            </a:xfrm>
            <a:prstGeom prst="rect">
              <a:avLst/>
            </a:prstGeom>
          </p:spPr>
        </p:pic>
        <p:sp>
          <p:nvSpPr>
            <p:cNvPr id="12" name="TextBox 11"/>
            <p:cNvSpPr txBox="1"/>
            <p:nvPr/>
          </p:nvSpPr>
          <p:spPr>
            <a:xfrm>
              <a:off x="1676400" y="4792365"/>
              <a:ext cx="1371600" cy="381000"/>
            </a:xfrm>
            <a:prstGeom prst="rect">
              <a:avLst/>
            </a:prstGeom>
            <a:noFill/>
          </p:spPr>
          <p:txBody>
            <a:bodyPr wrap="square" rtlCol="0">
              <a:spAutoFit/>
            </a:bodyPr>
            <a:lstStyle/>
            <a:p>
              <a:pPr eaLnBrk="0" fontAlgn="base" hangingPunct="0">
                <a:spcBef>
                  <a:spcPct val="0"/>
                </a:spcBef>
                <a:spcAft>
                  <a:spcPct val="0"/>
                </a:spcAft>
              </a:pPr>
              <a:r>
                <a:rPr lang="en-US" b="1" dirty="0">
                  <a:solidFill>
                    <a:srgbClr val="0000CC"/>
                  </a:solidFill>
                  <a:latin typeface="Times New Roman" panose="02020603050405020304" pitchFamily="18" charset="0"/>
                  <a:cs typeface="Times New Roman" panose="02020603050405020304" pitchFamily="18" charset="0"/>
                </a:rPr>
                <a:t>Gene P</a:t>
              </a:r>
              <a:endParaRPr lang="en-US" b="1" dirty="0">
                <a:solidFill>
                  <a:srgbClr val="0000CC"/>
                </a:solidFill>
                <a:latin typeface="Times New Roman" panose="02020603050405020304" pitchFamily="18" charset="0"/>
                <a:cs typeface="Times New Roman" panose="02020603050405020304" pitchFamily="18" charset="0"/>
              </a:endParaRPr>
            </a:p>
          </p:txBody>
        </p:sp>
      </p:grpSp>
      <p:sp>
        <p:nvSpPr>
          <p:cNvPr id="14" name="TextBox 13"/>
          <p:cNvSpPr txBox="1"/>
          <p:nvPr/>
        </p:nvSpPr>
        <p:spPr>
          <a:xfrm>
            <a:off x="1766094" y="3035434"/>
            <a:ext cx="5133446" cy="1200329"/>
          </a:xfrm>
          <a:prstGeom prst="rect">
            <a:avLst/>
          </a:prstGeom>
          <a:noFill/>
        </p:spPr>
        <p:txBody>
          <a:bodyPr wrap="square" rtlCol="0">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Binding of an </a:t>
            </a:r>
            <a:r>
              <a:rPr lang="en-US" b="1" dirty="0">
                <a:solidFill>
                  <a:srgbClr val="000000"/>
                </a:solidFill>
                <a:latin typeface="Arial" panose="020B0604020202020204" pitchFamily="34" charset="0"/>
              </a:rPr>
              <a:t>Inducer</a:t>
            </a:r>
            <a:r>
              <a:rPr lang="en-US" dirty="0">
                <a:solidFill>
                  <a:srgbClr val="000000"/>
                </a:solidFill>
                <a:latin typeface="Arial" panose="020B0604020202020204" pitchFamily="34" charset="0"/>
              </a:rPr>
              <a:t> I to the DNA for Gene P produces mRNA, which is translated into protein P. Neglects editing, transport and post-translational steps</a:t>
            </a:r>
            <a:endParaRPr lang="en-US" dirty="0">
              <a:solidFill>
                <a:srgbClr val="FF0000"/>
              </a:solidFill>
              <a:latin typeface="Arial" panose="020B0604020202020204" pitchFamily="34" charset="0"/>
            </a:endParaRPr>
          </a:p>
        </p:txBody>
      </p:sp>
      <p:sp>
        <p:nvSpPr>
          <p:cNvPr id="15" name="TextBox 14"/>
          <p:cNvSpPr txBox="1"/>
          <p:nvPr/>
        </p:nvSpPr>
        <p:spPr>
          <a:xfrm>
            <a:off x="1981200" y="5483582"/>
            <a:ext cx="5133446" cy="923330"/>
          </a:xfrm>
          <a:prstGeom prst="rect">
            <a:avLst/>
          </a:prstGeom>
          <a:noFill/>
        </p:spPr>
        <p:txBody>
          <a:bodyPr wrap="square" rtlCol="0">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Binding of an Inducer I to the DNA for Gene P produces protein P. Neglects translation, editing, transport and post-translational steps</a:t>
            </a:r>
            <a:endParaRPr lang="en-US" dirty="0">
              <a:solidFill>
                <a:srgbClr val="FF0000"/>
              </a:solidFill>
              <a:latin typeface="Arial" panose="020B0604020202020204" pitchFamily="34" charset="0"/>
            </a:endParaRPr>
          </a:p>
        </p:txBody>
      </p:sp>
      <p:sp>
        <p:nvSpPr>
          <p:cNvPr id="16" name="TextBox 15"/>
          <p:cNvSpPr txBox="1"/>
          <p:nvPr/>
        </p:nvSpPr>
        <p:spPr>
          <a:xfrm>
            <a:off x="7267046" y="5438386"/>
            <a:ext cx="3048000" cy="923330"/>
          </a:xfrm>
          <a:prstGeom prst="rect">
            <a:avLst/>
          </a:prstGeom>
          <a:noFill/>
        </p:spPr>
        <p:txBody>
          <a:bodyPr wrap="square" rtlCol="0">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Based on </a:t>
            </a:r>
            <a:r>
              <a:rPr lang="en-US" dirty="0" err="1">
                <a:solidFill>
                  <a:srgbClr val="000000"/>
                </a:solidFill>
                <a:latin typeface="Arial" panose="020B0604020202020204" pitchFamily="34" charset="0"/>
              </a:rPr>
              <a:t>biotapestry</a:t>
            </a:r>
            <a:r>
              <a:rPr lang="en-US" dirty="0">
                <a:solidFill>
                  <a:srgbClr val="000000"/>
                </a:solidFill>
                <a:latin typeface="Arial" panose="020B0604020202020204" pitchFamily="34" charset="0"/>
              </a:rPr>
              <a:t> standard </a:t>
            </a:r>
            <a:r>
              <a:rPr lang="en-US" dirty="0">
                <a:solidFill>
                  <a:srgbClr val="000000"/>
                </a:solidFill>
                <a:latin typeface="Arial" panose="020B0604020202020204" pitchFamily="34" charset="0"/>
                <a:hlinkClick r:id="rId5"/>
              </a:rPr>
              <a:t>http://</a:t>
            </a:r>
            <a:r>
              <a:rPr lang="en-US" dirty="0">
                <a:solidFill>
                  <a:srgbClr val="000000"/>
                </a:solidFill>
                <a:latin typeface="Arial" panose="020B0604020202020204" pitchFamily="34" charset="0"/>
                <a:hlinkClick r:id="rId5"/>
              </a:rPr>
              <a:t>www.biotapestry.org/</a:t>
            </a:r>
            <a:r>
              <a:rPr lang="en-US" dirty="0">
                <a:solidFill>
                  <a:srgbClr val="000000"/>
                </a:solidFill>
                <a:latin typeface="Arial" panose="020B0604020202020204" pitchFamily="34" charset="0"/>
              </a:rPr>
              <a:t> </a:t>
            </a:r>
            <a:endParaRPr 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23878156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18994"/>
            <a:ext cx="9144000" cy="715962"/>
          </a:xfrm>
        </p:spPr>
        <p:txBody>
          <a:bodyPr>
            <a:noAutofit/>
          </a:bodyPr>
          <a:lstStyle/>
          <a:p>
            <a:r>
              <a:rPr lang="en-US" sz="2800" b="1" dirty="0">
                <a:solidFill>
                  <a:srgbClr val="0000CC"/>
                </a:solidFill>
              </a:rPr>
              <a:t>Gene Regulatory Networks—Types of Nodes and Links </a:t>
            </a:r>
            <a:endParaRPr lang="en-US" sz="2800" b="1" dirty="0">
              <a:solidFill>
                <a:srgbClr val="0000CC"/>
              </a:solidFill>
            </a:endParaRPr>
          </a:p>
        </p:txBody>
      </p:sp>
      <p:sp>
        <p:nvSpPr>
          <p:cNvPr id="10" name="Rectangle 9"/>
          <p:cNvSpPr/>
          <p:nvPr/>
        </p:nvSpPr>
        <p:spPr>
          <a:xfrm>
            <a:off x="7715815" y="3886200"/>
            <a:ext cx="2781300" cy="415498"/>
          </a:xfrm>
          <a:prstGeom prst="rect">
            <a:avLst/>
          </a:prstGeom>
        </p:spPr>
        <p:txBody>
          <a:bodyPr wrap="square">
            <a:spAutoFit/>
          </a:bodyPr>
          <a:lstStyle/>
          <a:p>
            <a:pPr eaLnBrk="0" fontAlgn="base" hangingPunct="0">
              <a:spcBef>
                <a:spcPct val="0"/>
              </a:spcBef>
              <a:spcAft>
                <a:spcPct val="0"/>
              </a:spcAft>
            </a:pPr>
            <a:r>
              <a:rPr lang="en-US" sz="1050" dirty="0">
                <a:solidFill>
                  <a:srgbClr val="000000"/>
                </a:solidFill>
                <a:latin typeface="Arial" panose="020B0604020202020204" pitchFamily="34" charset="0"/>
              </a:rPr>
              <a:t>http://scienceblogs.com/pharyngula/2006/06/modules_and_the_promise_of_the.php</a:t>
            </a:r>
            <a:endParaRPr lang="en-US" sz="1050" dirty="0">
              <a:solidFill>
                <a:srgbClr val="000000"/>
              </a:solidFill>
              <a:latin typeface="Arial" panose="020B0604020202020204" pitchFamily="34" charset="0"/>
            </a:endParaRPr>
          </a:p>
        </p:txBody>
      </p:sp>
      <p:sp>
        <p:nvSpPr>
          <p:cNvPr id="6" name="TextBox 5"/>
          <p:cNvSpPr txBox="1"/>
          <p:nvPr/>
        </p:nvSpPr>
        <p:spPr>
          <a:xfrm>
            <a:off x="1691136" y="914400"/>
            <a:ext cx="5791846" cy="4278094"/>
          </a:xfrm>
          <a:prstGeom prst="rect">
            <a:avLst/>
          </a:prstGeom>
          <a:noFill/>
        </p:spPr>
        <p:txBody>
          <a:bodyPr wrap="square" rtlCol="0">
            <a:spAutoFit/>
          </a:bodyPr>
          <a:lstStyle/>
          <a:p>
            <a:pPr eaLnBrk="0" fontAlgn="base" hangingPunct="0">
              <a:spcBef>
                <a:spcPct val="0"/>
              </a:spcBef>
              <a:spcAft>
                <a:spcPct val="0"/>
              </a:spcAft>
            </a:pPr>
            <a:r>
              <a:rPr lang="en-US" sz="1600" dirty="0">
                <a:solidFill>
                  <a:srgbClr val="000000"/>
                </a:solidFill>
                <a:latin typeface="Arial" panose="020B0604020202020204" pitchFamily="34" charset="0"/>
              </a:rPr>
              <a:t>The </a:t>
            </a:r>
            <a:r>
              <a:rPr lang="en-US" sz="1600" b="1" dirty="0">
                <a:solidFill>
                  <a:srgbClr val="000000"/>
                </a:solidFill>
                <a:latin typeface="Arial" panose="020B0604020202020204" pitchFamily="34" charset="0"/>
              </a:rPr>
              <a:t>nodes</a:t>
            </a:r>
            <a:r>
              <a:rPr lang="en-US" sz="1600" dirty="0">
                <a:solidFill>
                  <a:srgbClr val="000000"/>
                </a:solidFill>
                <a:latin typeface="Arial" panose="020B0604020202020204" pitchFamily="34" charset="0"/>
              </a:rPr>
              <a:t> of a gene regulatory network come in multiple categories</a:t>
            </a:r>
          </a:p>
          <a:p>
            <a:pPr eaLnBrk="0" fontAlgn="base" hangingPunct="0">
              <a:spcBef>
                <a:spcPct val="0"/>
              </a:spcBef>
              <a:spcAft>
                <a:spcPct val="0"/>
              </a:spcAft>
            </a:pPr>
            <a:endParaRPr lang="en-US" sz="1600" dirty="0">
              <a:solidFill>
                <a:srgbClr val="000000"/>
              </a:solidFill>
              <a:latin typeface="Arial" panose="020B0604020202020204" pitchFamily="34" charset="0"/>
            </a:endParaRPr>
          </a:p>
          <a:p>
            <a:pPr eaLnBrk="0" fontAlgn="base" hangingPunct="0">
              <a:spcBef>
                <a:spcPct val="0"/>
              </a:spcBef>
              <a:spcAft>
                <a:spcPct val="0"/>
              </a:spcAft>
            </a:pPr>
            <a:r>
              <a:rPr lang="en-US" sz="1600" dirty="0">
                <a:solidFill>
                  <a:srgbClr val="000000"/>
                </a:solidFill>
                <a:latin typeface="Arial" panose="020B0604020202020204" pitchFamily="34" charset="0"/>
              </a:rPr>
              <a:t>Names next to horizontal </a:t>
            </a:r>
            <a:r>
              <a:rPr lang="en-US" sz="1600" dirty="0">
                <a:solidFill>
                  <a:srgbClr val="000000"/>
                </a:solidFill>
                <a:latin typeface="Arial" panose="020B0604020202020204" pitchFamily="34" charset="0"/>
              </a:rPr>
              <a:t>lines </a:t>
            </a:r>
            <a:r>
              <a:rPr lang="en-US" sz="1600" dirty="0">
                <a:solidFill>
                  <a:srgbClr val="000000"/>
                </a:solidFill>
                <a:latin typeface="Arial" panose="020B0604020202020204" pitchFamily="34" charset="0"/>
              </a:rPr>
              <a:t>with arrows represent </a:t>
            </a:r>
            <a:r>
              <a:rPr lang="en-US" sz="1600" b="1" dirty="0">
                <a:solidFill>
                  <a:srgbClr val="000000"/>
                </a:solidFill>
                <a:latin typeface="Arial" panose="020B0604020202020204" pitchFamily="34" charset="0"/>
              </a:rPr>
              <a:t>genes</a:t>
            </a:r>
            <a:r>
              <a:rPr lang="en-US" sz="1600" dirty="0">
                <a:solidFill>
                  <a:srgbClr val="000000"/>
                </a:solidFill>
                <a:latin typeface="Arial" panose="020B0604020202020204" pitchFamily="34" charset="0"/>
              </a:rPr>
              <a:t> and their molecular </a:t>
            </a:r>
            <a:r>
              <a:rPr lang="en-US" sz="1600" dirty="0">
                <a:solidFill>
                  <a:srgbClr val="000000"/>
                </a:solidFill>
                <a:latin typeface="Arial" panose="020B0604020202020204" pitchFamily="34" charset="0"/>
              </a:rPr>
              <a:t>species (DNA, RNA, proteins) they </a:t>
            </a:r>
            <a:r>
              <a:rPr lang="en-US" sz="1600" dirty="0">
                <a:solidFill>
                  <a:srgbClr val="000000"/>
                </a:solidFill>
                <a:latin typeface="Arial" panose="020B0604020202020204" pitchFamily="34" charset="0"/>
              </a:rPr>
              <a:t>produce directly or indirectly by </a:t>
            </a:r>
            <a:r>
              <a:rPr lang="en-US" sz="1600" dirty="0">
                <a:solidFill>
                  <a:srgbClr val="000000"/>
                </a:solidFill>
                <a:latin typeface="Arial" panose="020B0604020202020204" pitchFamily="34" charset="0"/>
              </a:rPr>
              <a:t>transcription, translation, </a:t>
            </a:r>
            <a:r>
              <a:rPr lang="en-US" sz="1600" i="1" dirty="0" err="1">
                <a:solidFill>
                  <a:srgbClr val="000000"/>
                </a:solidFill>
                <a:latin typeface="Arial" panose="020B0604020202020204" pitchFamily="34" charset="0"/>
              </a:rPr>
              <a:t>etc</a:t>
            </a:r>
            <a:r>
              <a:rPr lang="en-US" sz="1600" dirty="0">
                <a:solidFill>
                  <a:srgbClr val="000000"/>
                </a:solidFill>
                <a:latin typeface="Arial" panose="020B0604020202020204" pitchFamily="34" charset="0"/>
              </a:rPr>
              <a:t>… </a:t>
            </a:r>
            <a:endParaRPr lang="en-US" sz="1600" dirty="0">
              <a:solidFill>
                <a:srgbClr val="000000"/>
              </a:solidFill>
              <a:latin typeface="Arial" panose="020B0604020202020204" pitchFamily="34" charset="0"/>
            </a:endParaRPr>
          </a:p>
          <a:p>
            <a:pPr eaLnBrk="0" fontAlgn="base" hangingPunct="0">
              <a:spcBef>
                <a:spcPct val="0"/>
              </a:spcBef>
              <a:spcAft>
                <a:spcPct val="0"/>
              </a:spcAft>
            </a:pPr>
            <a:endParaRPr lang="en-US" sz="1600" dirty="0">
              <a:solidFill>
                <a:srgbClr val="000000"/>
              </a:solidFill>
              <a:latin typeface="Arial" panose="020B0604020202020204" pitchFamily="34" charset="0"/>
            </a:endParaRPr>
          </a:p>
          <a:p>
            <a:pPr eaLnBrk="0" fontAlgn="base" hangingPunct="0">
              <a:spcBef>
                <a:spcPct val="0"/>
              </a:spcBef>
              <a:spcAft>
                <a:spcPct val="0"/>
              </a:spcAft>
            </a:pPr>
            <a:r>
              <a:rPr lang="en-US" sz="1600" dirty="0">
                <a:solidFill>
                  <a:srgbClr val="000000"/>
                </a:solidFill>
                <a:latin typeface="Arial" panose="020B0604020202020204" pitchFamily="34" charset="0"/>
              </a:rPr>
              <a:t>Floating names, represent molecular species which affect </a:t>
            </a:r>
            <a:r>
              <a:rPr lang="en-US" sz="1600" dirty="0">
                <a:solidFill>
                  <a:srgbClr val="000000"/>
                </a:solidFill>
                <a:latin typeface="Arial" panose="020B0604020202020204" pitchFamily="34" charset="0"/>
              </a:rPr>
              <a:t>transcription, translation, </a:t>
            </a:r>
            <a:r>
              <a:rPr lang="en-US" sz="1600" i="1" dirty="0" err="1">
                <a:solidFill>
                  <a:srgbClr val="000000"/>
                </a:solidFill>
                <a:latin typeface="Arial" panose="020B0604020202020204" pitchFamily="34" charset="0"/>
              </a:rPr>
              <a:t>etc</a:t>
            </a:r>
            <a:r>
              <a:rPr lang="en-US" sz="1600" dirty="0">
                <a:solidFill>
                  <a:srgbClr val="000000"/>
                </a:solidFill>
                <a:latin typeface="Arial" panose="020B0604020202020204" pitchFamily="34" charset="0"/>
              </a:rPr>
              <a:t>… </a:t>
            </a:r>
            <a:r>
              <a:rPr lang="en-US" sz="1600" dirty="0">
                <a:solidFill>
                  <a:srgbClr val="000000"/>
                </a:solidFill>
                <a:latin typeface="Arial" panose="020B0604020202020204" pitchFamily="34" charset="0"/>
              </a:rPr>
              <a:t>(DNA, RNA, small molecules,…) </a:t>
            </a:r>
          </a:p>
          <a:p>
            <a:pPr eaLnBrk="0" fontAlgn="base" hangingPunct="0">
              <a:spcBef>
                <a:spcPct val="0"/>
              </a:spcBef>
              <a:spcAft>
                <a:spcPct val="0"/>
              </a:spcAft>
            </a:pPr>
            <a:endParaRPr lang="en-US" sz="1600" dirty="0">
              <a:solidFill>
                <a:srgbClr val="000000"/>
              </a:solidFill>
              <a:latin typeface="Arial" panose="020B0604020202020204" pitchFamily="34" charset="0"/>
            </a:endParaRPr>
          </a:p>
          <a:p>
            <a:pPr eaLnBrk="0" fontAlgn="base" hangingPunct="0">
              <a:spcBef>
                <a:spcPct val="0"/>
              </a:spcBef>
              <a:spcAft>
                <a:spcPct val="0"/>
              </a:spcAft>
            </a:pPr>
            <a:r>
              <a:rPr lang="en-US" sz="1600" dirty="0">
                <a:solidFill>
                  <a:srgbClr val="000000"/>
                </a:solidFill>
                <a:latin typeface="Arial" panose="020B0604020202020204" pitchFamily="34" charset="0"/>
              </a:rPr>
              <a:t>The state of a named node is an amount or concentration or a Boolean Yes/No</a:t>
            </a:r>
          </a:p>
          <a:p>
            <a:pPr eaLnBrk="0" fontAlgn="base" hangingPunct="0">
              <a:spcBef>
                <a:spcPct val="0"/>
              </a:spcBef>
              <a:spcAft>
                <a:spcPct val="0"/>
              </a:spcAft>
            </a:pPr>
            <a:endParaRPr lang="en-US" sz="1600" dirty="0">
              <a:solidFill>
                <a:srgbClr val="000000"/>
              </a:solidFill>
              <a:latin typeface="Arial" panose="020B0604020202020204" pitchFamily="34" charset="0"/>
            </a:endParaRPr>
          </a:p>
          <a:p>
            <a:pPr eaLnBrk="0" fontAlgn="base" hangingPunct="0">
              <a:spcBef>
                <a:spcPct val="0"/>
              </a:spcBef>
              <a:spcAft>
                <a:spcPct val="0"/>
              </a:spcAft>
            </a:pPr>
            <a:endParaRPr lang="en-US" sz="1600" dirty="0">
              <a:solidFill>
                <a:srgbClr val="000000"/>
              </a:solidFill>
              <a:latin typeface="Arial" panose="020B0604020202020204" pitchFamily="34" charset="0"/>
            </a:endParaRPr>
          </a:p>
          <a:p>
            <a:pPr eaLnBrk="0" fontAlgn="base" hangingPunct="0">
              <a:spcBef>
                <a:spcPct val="0"/>
              </a:spcBef>
              <a:spcAft>
                <a:spcPct val="0"/>
              </a:spcAft>
            </a:pPr>
            <a:endParaRPr lang="en-US" sz="1600" dirty="0">
              <a:solidFill>
                <a:srgbClr val="000000"/>
              </a:solidFill>
              <a:latin typeface="Arial" panose="020B0604020202020204" pitchFamily="34" charset="0"/>
            </a:endParaRPr>
          </a:p>
          <a:p>
            <a:pPr eaLnBrk="0" fontAlgn="base" hangingPunct="0">
              <a:spcBef>
                <a:spcPct val="0"/>
              </a:spcBef>
              <a:spcAft>
                <a:spcPct val="0"/>
              </a:spcAft>
            </a:pPr>
            <a:endParaRPr lang="en-US" sz="1600" dirty="0">
              <a:solidFill>
                <a:srgbClr val="000000"/>
              </a:solidFill>
              <a:latin typeface="Arial" panose="020B0604020202020204" pitchFamily="34" charset="0"/>
            </a:endParaRPr>
          </a:p>
        </p:txBody>
      </p:sp>
      <p:pic>
        <p:nvPicPr>
          <p:cNvPr id="8" name="Picture 3"/>
          <p:cNvPicPr>
            <a:picLocks noChangeAspect="1" noChangeArrowheads="1"/>
          </p:cNvPicPr>
          <p:nvPr/>
        </p:nvPicPr>
        <p:blipFill rotWithShape="1">
          <a:blip r:embed="rId2" cstate="print"/>
          <a:srcRect t="954" r="72759" b="68008"/>
          <a:stretch/>
        </p:blipFill>
        <p:spPr bwMode="auto">
          <a:xfrm>
            <a:off x="7555167" y="979787"/>
            <a:ext cx="3048000" cy="2868706"/>
          </a:xfrm>
          <a:prstGeom prst="rect">
            <a:avLst/>
          </a:prstGeom>
          <a:noFill/>
          <a:ln w="9525">
            <a:noFill/>
            <a:miter lim="800000"/>
            <a:headEnd/>
            <a:tailEnd/>
          </a:ln>
        </p:spPr>
      </p:pic>
      <p:sp>
        <p:nvSpPr>
          <p:cNvPr id="7" name="Rectangle 6"/>
          <p:cNvSpPr/>
          <p:nvPr/>
        </p:nvSpPr>
        <p:spPr>
          <a:xfrm>
            <a:off x="1709071" y="4293863"/>
            <a:ext cx="8894096" cy="2308324"/>
          </a:xfrm>
          <a:prstGeom prst="rect">
            <a:avLst/>
          </a:prstGeom>
        </p:spPr>
        <p:txBody>
          <a:bodyPr wrap="square">
            <a:spAutoFit/>
          </a:bodyPr>
          <a:lstStyle/>
          <a:p>
            <a:pPr eaLnBrk="0" fontAlgn="base" hangingPunct="0">
              <a:spcBef>
                <a:spcPct val="0"/>
              </a:spcBef>
              <a:spcAft>
                <a:spcPct val="0"/>
              </a:spcAft>
            </a:pPr>
            <a:r>
              <a:rPr lang="en-US" sz="1600" b="1" dirty="0">
                <a:solidFill>
                  <a:srgbClr val="000000"/>
                </a:solidFill>
                <a:latin typeface="Arial" panose="020B0604020202020204" pitchFamily="34" charset="0"/>
              </a:rPr>
              <a:t>Links</a:t>
            </a:r>
            <a:r>
              <a:rPr lang="en-US" sz="1600" dirty="0">
                <a:solidFill>
                  <a:srgbClr val="000000"/>
                </a:solidFill>
                <a:latin typeface="Arial" panose="020B0604020202020204" pitchFamily="34" charset="0"/>
              </a:rPr>
              <a:t> come in multiple </a:t>
            </a:r>
            <a:r>
              <a:rPr lang="en-US" sz="1600" dirty="0">
                <a:solidFill>
                  <a:srgbClr val="000000"/>
                </a:solidFill>
                <a:latin typeface="Arial" panose="020B0604020202020204" pitchFamily="34" charset="0"/>
              </a:rPr>
              <a:t>categories and </a:t>
            </a:r>
            <a:r>
              <a:rPr lang="en-US" sz="1600" dirty="0">
                <a:solidFill>
                  <a:srgbClr val="000000"/>
                </a:solidFill>
                <a:latin typeface="Arial" panose="020B0604020202020204" pitchFamily="34" charset="0"/>
              </a:rPr>
              <a:t>represent </a:t>
            </a:r>
            <a:r>
              <a:rPr lang="en-US" sz="1600" dirty="0">
                <a:solidFill>
                  <a:srgbClr val="000000"/>
                </a:solidFill>
                <a:latin typeface="Arial" panose="020B0604020202020204" pitchFamily="34" charset="0"/>
              </a:rPr>
              <a:t>regulation </a:t>
            </a:r>
            <a:r>
              <a:rPr lang="en-US" sz="1600" dirty="0">
                <a:solidFill>
                  <a:srgbClr val="000000"/>
                </a:solidFill>
                <a:latin typeface="Arial" panose="020B0604020202020204" pitchFamily="34" charset="0"/>
              </a:rPr>
              <a:t>and rates of transcription, translation, degradation, formation of complexes, modification</a:t>
            </a:r>
            <a:r>
              <a:rPr lang="en-US" sz="1600" dirty="0">
                <a:solidFill>
                  <a:srgbClr val="000000"/>
                </a:solidFill>
                <a:latin typeface="Arial" panose="020B0604020202020204" pitchFamily="34" charset="0"/>
              </a:rPr>
              <a:t>,…</a:t>
            </a:r>
          </a:p>
          <a:p>
            <a:pPr eaLnBrk="0" fontAlgn="base" hangingPunct="0">
              <a:spcBef>
                <a:spcPct val="0"/>
              </a:spcBef>
              <a:spcAft>
                <a:spcPct val="0"/>
              </a:spcAft>
            </a:pPr>
            <a:endParaRPr lang="en-US" sz="1600" dirty="0">
              <a:solidFill>
                <a:srgbClr val="000000"/>
              </a:solidFill>
              <a:latin typeface="Arial" panose="020B0604020202020204" pitchFamily="34" charset="0"/>
            </a:endParaRPr>
          </a:p>
          <a:p>
            <a:pPr eaLnBrk="0" fontAlgn="base" hangingPunct="0">
              <a:spcBef>
                <a:spcPct val="0"/>
              </a:spcBef>
              <a:spcAft>
                <a:spcPct val="0"/>
              </a:spcAft>
            </a:pPr>
            <a:r>
              <a:rPr lang="en-US" sz="1600" b="1" dirty="0">
                <a:solidFill>
                  <a:srgbClr val="FF0000"/>
                </a:solidFill>
                <a:latin typeface="Arial" panose="020B0604020202020204" pitchFamily="34" charset="0"/>
              </a:rPr>
              <a:t>Notation is awkward because a gene node also functions as a link between regulator and molecular output</a:t>
            </a:r>
          </a:p>
          <a:p>
            <a:pPr eaLnBrk="0" fontAlgn="base" hangingPunct="0">
              <a:spcBef>
                <a:spcPct val="0"/>
              </a:spcBef>
              <a:spcAft>
                <a:spcPct val="0"/>
              </a:spcAft>
            </a:pPr>
            <a:endParaRPr lang="en-US" sz="1600" dirty="0">
              <a:solidFill>
                <a:srgbClr val="000000"/>
              </a:solidFill>
              <a:latin typeface="Arial" panose="020B0604020202020204" pitchFamily="34" charset="0"/>
            </a:endParaRPr>
          </a:p>
          <a:p>
            <a:pPr eaLnBrk="0" fontAlgn="base" hangingPunct="0">
              <a:spcBef>
                <a:spcPct val="0"/>
              </a:spcBef>
              <a:spcAft>
                <a:spcPct val="0"/>
              </a:spcAft>
            </a:pPr>
            <a:r>
              <a:rPr lang="en-US" sz="1600" b="1" dirty="0">
                <a:solidFill>
                  <a:srgbClr val="FF0000"/>
                </a:solidFill>
                <a:latin typeface="Arial" panose="020B0604020202020204" pitchFamily="34" charset="0"/>
              </a:rPr>
              <a:t>GRNs make something out of nothing (we don’t model where the components to make the RNA or protein come from) or the additional factors needed for transcription, not the many other types of regulation determining transcription and translation rates</a:t>
            </a:r>
            <a:endParaRPr lang="en-US" sz="1600" b="1" dirty="0">
              <a:solidFill>
                <a:srgbClr val="FF0000"/>
              </a:solidFill>
              <a:latin typeface="Arial" panose="020B0604020202020204" pitchFamily="34" charset="0"/>
            </a:endParaRPr>
          </a:p>
        </p:txBody>
      </p:sp>
    </p:spTree>
    <p:extLst>
      <p:ext uri="{BB962C8B-B14F-4D97-AF65-F5344CB8AC3E}">
        <p14:creationId xmlns:p14="http://schemas.microsoft.com/office/powerpoint/2010/main" val="29187671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715962"/>
          </a:xfrm>
        </p:spPr>
        <p:txBody>
          <a:bodyPr>
            <a:normAutofit/>
          </a:bodyPr>
          <a:lstStyle/>
          <a:p>
            <a:r>
              <a:rPr lang="en-US" sz="3600" b="1" dirty="0">
                <a:solidFill>
                  <a:srgbClr val="0000CC"/>
                </a:solidFill>
              </a:rPr>
              <a:t>Gene Regulatory Networks—Complexity </a:t>
            </a:r>
            <a:endParaRPr lang="en-US" sz="3600" b="1" dirty="0">
              <a:solidFill>
                <a:srgbClr val="0000CC"/>
              </a:solidFill>
            </a:endParaRPr>
          </a:p>
        </p:txBody>
      </p:sp>
      <p:sp>
        <p:nvSpPr>
          <p:cNvPr id="10" name="Rectangle 9"/>
          <p:cNvSpPr/>
          <p:nvPr/>
        </p:nvSpPr>
        <p:spPr>
          <a:xfrm>
            <a:off x="7715815" y="3886200"/>
            <a:ext cx="2781300" cy="415498"/>
          </a:xfrm>
          <a:prstGeom prst="rect">
            <a:avLst/>
          </a:prstGeom>
        </p:spPr>
        <p:txBody>
          <a:bodyPr wrap="square">
            <a:spAutoFit/>
          </a:bodyPr>
          <a:lstStyle/>
          <a:p>
            <a:pPr eaLnBrk="0" fontAlgn="base" hangingPunct="0">
              <a:spcBef>
                <a:spcPct val="0"/>
              </a:spcBef>
              <a:spcAft>
                <a:spcPct val="0"/>
              </a:spcAft>
            </a:pPr>
            <a:r>
              <a:rPr lang="en-US" sz="1050" dirty="0">
                <a:solidFill>
                  <a:srgbClr val="000000"/>
                </a:solidFill>
                <a:latin typeface="Arial" panose="020B0604020202020204" pitchFamily="34" charset="0"/>
              </a:rPr>
              <a:t>http://scienceblogs.com/pharyngula/2006/06/modules_and_the_promise_of_the.php</a:t>
            </a:r>
            <a:endParaRPr lang="en-US" sz="1050" dirty="0">
              <a:solidFill>
                <a:srgbClr val="000000"/>
              </a:solidFill>
              <a:latin typeface="Arial" panose="020B0604020202020204" pitchFamily="34" charset="0"/>
            </a:endParaRPr>
          </a:p>
        </p:txBody>
      </p:sp>
      <p:sp>
        <p:nvSpPr>
          <p:cNvPr id="6" name="TextBox 5"/>
          <p:cNvSpPr txBox="1"/>
          <p:nvPr/>
        </p:nvSpPr>
        <p:spPr>
          <a:xfrm>
            <a:off x="1736196" y="677780"/>
            <a:ext cx="5791846" cy="5909310"/>
          </a:xfrm>
          <a:prstGeom prst="rect">
            <a:avLst/>
          </a:prstGeom>
          <a:noFill/>
        </p:spPr>
        <p:txBody>
          <a:bodyPr wrap="square" rtlCol="0">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Despite the complexity of the diagrams, </a:t>
            </a:r>
            <a:r>
              <a:rPr lang="en-US" dirty="0">
                <a:solidFill>
                  <a:srgbClr val="000000"/>
                </a:solidFill>
                <a:latin typeface="Arial" panose="020B0604020202020204" pitchFamily="34" charset="0"/>
              </a:rPr>
              <a:t>GRNs still </a:t>
            </a:r>
            <a:r>
              <a:rPr lang="en-US" b="1" dirty="0">
                <a:solidFill>
                  <a:srgbClr val="000000"/>
                </a:solidFill>
                <a:latin typeface="Arial" panose="020B0604020202020204" pitchFamily="34" charset="0"/>
              </a:rPr>
              <a:t>leave out a </a:t>
            </a:r>
            <a:r>
              <a:rPr lang="en-US" b="1" dirty="0">
                <a:solidFill>
                  <a:srgbClr val="000000"/>
                </a:solidFill>
                <a:latin typeface="Arial" panose="020B0604020202020204" pitchFamily="34" charset="0"/>
              </a:rPr>
              <a:t>lot (for many questions these omissions won’t matter much):</a:t>
            </a:r>
          </a:p>
          <a:p>
            <a:pPr marL="342900" indent="-342900" eaLnBrk="0" fontAlgn="base" hangingPunct="0">
              <a:spcBef>
                <a:spcPct val="0"/>
              </a:spcBef>
              <a:spcAft>
                <a:spcPct val="0"/>
              </a:spcAft>
              <a:buFontTx/>
              <a:buAutoNum type="arabicParenR"/>
            </a:pPr>
            <a:r>
              <a:rPr lang="en-US" b="1" dirty="0">
                <a:solidFill>
                  <a:srgbClr val="FF0000"/>
                </a:solidFill>
                <a:latin typeface="Arial" panose="020B0604020202020204" pitchFamily="34" charset="0"/>
              </a:rPr>
              <a:t>Collective effects in regulation of transcription. Many molecular species act together to </a:t>
            </a:r>
            <a:r>
              <a:rPr lang="en-US" b="1" dirty="0">
                <a:solidFill>
                  <a:srgbClr val="FF0000"/>
                </a:solidFill>
                <a:latin typeface="Arial" panose="020B0604020202020204" pitchFamily="34" charset="0"/>
              </a:rPr>
              <a:t>turn genes on or off </a:t>
            </a:r>
            <a:endParaRPr lang="en-US" b="1" dirty="0">
              <a:solidFill>
                <a:srgbClr val="FF0000"/>
              </a:solidFill>
              <a:latin typeface="Arial" panose="020B0604020202020204" pitchFamily="34" charset="0"/>
            </a:endParaRPr>
          </a:p>
          <a:p>
            <a:pPr marL="342900" indent="-342900" eaLnBrk="0" fontAlgn="base" hangingPunct="0">
              <a:spcBef>
                <a:spcPct val="0"/>
              </a:spcBef>
              <a:spcAft>
                <a:spcPct val="0"/>
              </a:spcAft>
              <a:buFontTx/>
              <a:buAutoNum type="arabicParenR"/>
            </a:pPr>
            <a:r>
              <a:rPr lang="en-US" b="1" dirty="0">
                <a:solidFill>
                  <a:srgbClr val="FF0000"/>
                </a:solidFill>
                <a:latin typeface="Arial" panose="020B0604020202020204" pitchFamily="34" charset="0"/>
              </a:rPr>
              <a:t>Regulation of transcription at the level of DNA methylation and chromatin remodeling (by acetylation or methylation of histones and more obscure mechanisms</a:t>
            </a:r>
            <a:r>
              <a:rPr lang="en-US" b="1" dirty="0">
                <a:solidFill>
                  <a:srgbClr val="FF0000"/>
                </a:solidFill>
                <a:latin typeface="Arial" panose="020B0604020202020204" pitchFamily="34" charset="0"/>
              </a:rPr>
              <a:t>)</a:t>
            </a:r>
          </a:p>
          <a:p>
            <a:pPr marL="342900" indent="-342900" eaLnBrk="0" fontAlgn="base" hangingPunct="0">
              <a:spcBef>
                <a:spcPct val="0"/>
              </a:spcBef>
              <a:spcAft>
                <a:spcPct val="0"/>
              </a:spcAft>
              <a:buFontTx/>
              <a:buAutoNum type="arabicParenR"/>
            </a:pPr>
            <a:r>
              <a:rPr lang="en-US" b="1" dirty="0">
                <a:solidFill>
                  <a:srgbClr val="FF0000"/>
                </a:solidFill>
                <a:latin typeface="Arial" panose="020B0604020202020204" pitchFamily="34" charset="0"/>
              </a:rPr>
              <a:t>Small numbers of copies of key transcription factors and of mRNAs mean that rates of protein production fluctuate a </a:t>
            </a:r>
            <a:r>
              <a:rPr lang="en-US" b="1" dirty="0">
                <a:solidFill>
                  <a:srgbClr val="FF0000"/>
                </a:solidFill>
                <a:latin typeface="Arial" panose="020B0604020202020204" pitchFamily="34" charset="0"/>
              </a:rPr>
              <a:t>lot</a:t>
            </a:r>
          </a:p>
          <a:p>
            <a:pPr marL="342900" indent="-342900" eaLnBrk="0" fontAlgn="base" hangingPunct="0">
              <a:spcBef>
                <a:spcPct val="0"/>
              </a:spcBef>
              <a:spcAft>
                <a:spcPct val="0"/>
              </a:spcAft>
              <a:buFontTx/>
              <a:buAutoNum type="arabicParenR"/>
            </a:pPr>
            <a:r>
              <a:rPr lang="en-US" b="1" dirty="0">
                <a:solidFill>
                  <a:srgbClr val="FF0000"/>
                </a:solidFill>
                <a:latin typeface="Arial" panose="020B0604020202020204" pitchFamily="34" charset="0"/>
              </a:rPr>
              <a:t>Stochasticity of binding, activation, transcription,… </a:t>
            </a:r>
            <a:endParaRPr lang="en-US" b="1" dirty="0">
              <a:solidFill>
                <a:srgbClr val="FF0000"/>
              </a:solidFill>
              <a:latin typeface="Arial" panose="020B0604020202020204" pitchFamily="34" charset="0"/>
            </a:endParaRPr>
          </a:p>
          <a:p>
            <a:pPr marL="342900" indent="-342900" eaLnBrk="0" fontAlgn="base" hangingPunct="0">
              <a:spcBef>
                <a:spcPct val="0"/>
              </a:spcBef>
              <a:spcAft>
                <a:spcPct val="0"/>
              </a:spcAft>
              <a:buFontTx/>
              <a:buAutoNum type="arabicParenR"/>
            </a:pPr>
            <a:r>
              <a:rPr lang="en-US" b="1" dirty="0">
                <a:solidFill>
                  <a:srgbClr val="FF0000"/>
                </a:solidFill>
                <a:latin typeface="Arial" panose="020B0604020202020204" pitchFamily="34" charset="0"/>
              </a:rPr>
              <a:t>Regulation at translational and other levels</a:t>
            </a:r>
            <a:endParaRPr lang="en-US" b="1" dirty="0">
              <a:solidFill>
                <a:srgbClr val="FF0000"/>
              </a:solidFill>
              <a:latin typeface="Arial" panose="020B0604020202020204" pitchFamily="34" charset="0"/>
            </a:endParaRPr>
          </a:p>
          <a:p>
            <a:pPr marL="342900" indent="-342900" eaLnBrk="0" fontAlgn="base" hangingPunct="0">
              <a:spcBef>
                <a:spcPct val="0"/>
              </a:spcBef>
              <a:spcAft>
                <a:spcPct val="0"/>
              </a:spcAft>
              <a:buFontTx/>
              <a:buAutoNum type="arabicParenR"/>
            </a:pPr>
            <a:r>
              <a:rPr lang="en-US" b="1" dirty="0">
                <a:solidFill>
                  <a:srgbClr val="FF0000"/>
                </a:solidFill>
                <a:latin typeface="Arial" panose="020B0604020202020204" pitchFamily="34" charset="0"/>
              </a:rPr>
              <a:t>Regulatory </a:t>
            </a:r>
            <a:r>
              <a:rPr lang="en-US" b="1" dirty="0">
                <a:solidFill>
                  <a:srgbClr val="FF0000"/>
                </a:solidFill>
                <a:latin typeface="Arial" panose="020B0604020202020204" pitchFamily="34" charset="0"/>
              </a:rPr>
              <a:t>systems differ in bacteria and </a:t>
            </a:r>
            <a:r>
              <a:rPr lang="en-US" b="1" dirty="0">
                <a:solidFill>
                  <a:srgbClr val="FF0000"/>
                </a:solidFill>
                <a:latin typeface="Arial" panose="020B0604020202020204" pitchFamily="34" charset="0"/>
              </a:rPr>
              <a:t>eukaryotes</a:t>
            </a:r>
          </a:p>
          <a:p>
            <a:pPr marL="342900" indent="-342900" eaLnBrk="0" fontAlgn="base" hangingPunct="0">
              <a:spcBef>
                <a:spcPct val="0"/>
              </a:spcBef>
              <a:spcAft>
                <a:spcPct val="0"/>
              </a:spcAft>
              <a:buFontTx/>
              <a:buAutoNum type="arabicParenR"/>
            </a:pPr>
            <a:r>
              <a:rPr lang="en-US" b="1" dirty="0">
                <a:solidFill>
                  <a:srgbClr val="FF0000"/>
                </a:solidFill>
                <a:latin typeface="Arial" panose="020B0604020202020204" pitchFamily="34" charset="0"/>
              </a:rPr>
              <a:t>Spatial relationships</a:t>
            </a:r>
          </a:p>
          <a:p>
            <a:pPr marL="342900" indent="-342900" eaLnBrk="0" fontAlgn="base" hangingPunct="0">
              <a:spcBef>
                <a:spcPct val="0"/>
              </a:spcBef>
              <a:spcAft>
                <a:spcPct val="0"/>
              </a:spcAft>
              <a:buFontTx/>
              <a:buAutoNum type="arabicParenR"/>
            </a:pPr>
            <a:r>
              <a:rPr lang="en-US" b="1" dirty="0">
                <a:solidFill>
                  <a:srgbClr val="FF0000"/>
                </a:solidFill>
                <a:latin typeface="Arial" panose="020B0604020202020204" pitchFamily="34" charset="0"/>
              </a:rPr>
              <a:t>T</a:t>
            </a:r>
            <a:r>
              <a:rPr lang="en-US" b="1" dirty="0">
                <a:solidFill>
                  <a:srgbClr val="FF0000"/>
                </a:solidFill>
                <a:latin typeface="Arial" panose="020B0604020202020204" pitchFamily="34" charset="0"/>
              </a:rPr>
              <a:t>ransport </a:t>
            </a:r>
            <a:r>
              <a:rPr lang="en-US" b="1" dirty="0">
                <a:solidFill>
                  <a:srgbClr val="FF0000"/>
                </a:solidFill>
                <a:latin typeface="Arial" panose="020B0604020202020204" pitchFamily="34" charset="0"/>
              </a:rPr>
              <a:t>between regions of the </a:t>
            </a:r>
            <a:r>
              <a:rPr lang="en-US" b="1" dirty="0">
                <a:solidFill>
                  <a:srgbClr val="FF0000"/>
                </a:solidFill>
                <a:latin typeface="Arial" panose="020B0604020202020204" pitchFamily="34" charset="0"/>
              </a:rPr>
              <a:t>cell</a:t>
            </a:r>
          </a:p>
          <a:p>
            <a:pPr marL="342900" indent="-342900" eaLnBrk="0" fontAlgn="base" hangingPunct="0">
              <a:spcBef>
                <a:spcPct val="0"/>
              </a:spcBef>
              <a:spcAft>
                <a:spcPct val="0"/>
              </a:spcAft>
              <a:buFontTx/>
              <a:buAutoNum type="arabicParenR"/>
            </a:pPr>
            <a:r>
              <a:rPr lang="en-US" b="1" dirty="0">
                <a:solidFill>
                  <a:srgbClr val="FF0000"/>
                </a:solidFill>
                <a:latin typeface="Arial" panose="020B0604020202020204" pitchFamily="34" charset="0"/>
              </a:rPr>
              <a:t>T</a:t>
            </a:r>
            <a:r>
              <a:rPr lang="en-US" b="1" dirty="0">
                <a:solidFill>
                  <a:srgbClr val="FF0000"/>
                </a:solidFill>
                <a:latin typeface="Arial" panose="020B0604020202020204" pitchFamily="34" charset="0"/>
              </a:rPr>
              <a:t>ime delays</a:t>
            </a:r>
          </a:p>
        </p:txBody>
      </p:sp>
      <p:pic>
        <p:nvPicPr>
          <p:cNvPr id="8" name="Picture 3"/>
          <p:cNvPicPr>
            <a:picLocks noChangeAspect="1" noChangeArrowheads="1"/>
          </p:cNvPicPr>
          <p:nvPr/>
        </p:nvPicPr>
        <p:blipFill rotWithShape="1">
          <a:blip r:embed="rId2" cstate="print"/>
          <a:srcRect t="954" r="72759" b="68008"/>
          <a:stretch/>
        </p:blipFill>
        <p:spPr bwMode="auto">
          <a:xfrm>
            <a:off x="7555167" y="979787"/>
            <a:ext cx="3048000" cy="2868706"/>
          </a:xfrm>
          <a:prstGeom prst="rect">
            <a:avLst/>
          </a:prstGeom>
          <a:noFill/>
          <a:ln w="9525">
            <a:noFill/>
            <a:miter lim="800000"/>
            <a:headEnd/>
            <a:tailEnd/>
          </a:ln>
        </p:spPr>
      </p:pic>
    </p:spTree>
    <p:extLst>
      <p:ext uri="{BB962C8B-B14F-4D97-AF65-F5344CB8AC3E}">
        <p14:creationId xmlns:p14="http://schemas.microsoft.com/office/powerpoint/2010/main" val="11289170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524000" y="219503"/>
            <a:ext cx="9144000" cy="628650"/>
          </a:xfrm>
        </p:spPr>
        <p:txBody>
          <a:bodyPr/>
          <a:lstStyle/>
          <a:p>
            <a:pPr eaLnBrk="1" hangingPunct="1"/>
            <a:r>
              <a:rPr lang="en-US" sz="2800" b="1" dirty="0">
                <a:solidFill>
                  <a:srgbClr val="0000CC"/>
                </a:solidFill>
              </a:rPr>
              <a:t>Interpreting Gene Regulatory </a:t>
            </a:r>
            <a:r>
              <a:rPr lang="en-US" sz="2800" b="1" dirty="0">
                <a:solidFill>
                  <a:srgbClr val="0000CC"/>
                </a:solidFill>
              </a:rPr>
              <a:t>Networks into Chemical Reactions</a:t>
            </a:r>
            <a:endParaRPr lang="en-US" sz="2800" b="1" dirty="0">
              <a:solidFill>
                <a:srgbClr val="0000CC"/>
              </a:solidFill>
            </a:endParaRPr>
          </a:p>
        </p:txBody>
      </p:sp>
      <mc:AlternateContent xmlns:mc="http://schemas.openxmlformats.org/markup-compatibility/2006">
        <mc:Choice xmlns:a14="http://schemas.microsoft.com/office/drawing/2010/main" Requires="a14">
          <p:sp>
            <p:nvSpPr>
              <p:cNvPr id="32" name="Rectangle 31"/>
              <p:cNvSpPr/>
              <p:nvPr/>
            </p:nvSpPr>
            <p:spPr>
              <a:xfrm>
                <a:off x="2077519" y="913742"/>
                <a:ext cx="4606529" cy="5632311"/>
              </a:xfrm>
              <a:prstGeom prst="rect">
                <a:avLst/>
              </a:prstGeom>
            </p:spPr>
            <p:txBody>
              <a:bodyPr wrap="square">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If we interpret </a:t>
                </a:r>
                <a14:m>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𝑃</m:t>
                        </m:r>
                      </m:e>
                      <m:sub>
                        <m:r>
                          <a:rPr lang="en-US" i="1" dirty="0">
                            <a:solidFill>
                              <a:srgbClr val="000000"/>
                            </a:solidFill>
                            <a:latin typeface="Cambria Math" panose="02040503050406030204" pitchFamily="18" charset="0"/>
                          </a:rPr>
                          <m:t>1</m:t>
                        </m:r>
                      </m:sub>
                    </m:sSub>
                  </m:oMath>
                </a14:m>
                <a:r>
                  <a:rPr lang="en-US" dirty="0">
                    <a:solidFill>
                      <a:srgbClr val="000000"/>
                    </a:solidFill>
                    <a:latin typeface="Arial" panose="020B0604020202020204" pitchFamily="34" charset="0"/>
                  </a:rPr>
                  <a:t> as a protein transcription factor that determines the rate of production of protein </a:t>
                </a:r>
                <a14:m>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𝑃</m:t>
                        </m:r>
                      </m:e>
                      <m:sub>
                        <m:r>
                          <a:rPr lang="en-US" i="1" dirty="0">
                            <a:solidFill>
                              <a:srgbClr val="000000"/>
                            </a:solidFill>
                            <a:latin typeface="Cambria Math" panose="02040503050406030204" pitchFamily="18" charset="0"/>
                          </a:rPr>
                          <m:t>2</m:t>
                        </m:r>
                      </m:sub>
                    </m:sSub>
                  </m:oMath>
                </a14:m>
                <a:r>
                  <a:rPr lang="en-US" dirty="0">
                    <a:solidFill>
                      <a:srgbClr val="000000"/>
                    </a:solidFill>
                    <a:latin typeface="Arial" panose="020B0604020202020204" pitchFamily="34" charset="0"/>
                  </a:rPr>
                  <a:t> (neglecting mRNA)</a:t>
                </a:r>
              </a:p>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14:m>
                  <m:oMath xmlns:m="http://schemas.openxmlformats.org/officeDocument/2006/math">
                    <m:sSub>
                      <m:sSubPr>
                        <m:ctrlPr>
                          <a:rPr lang="en-US" b="1" i="1" dirty="0">
                            <a:solidFill>
                              <a:srgbClr val="000000"/>
                            </a:solidFill>
                            <a:latin typeface="Cambria Math" panose="02040503050406030204" pitchFamily="18" charset="0"/>
                          </a:rPr>
                        </m:ctrlPr>
                      </m:sSubPr>
                      <m:e>
                        <m:r>
                          <a:rPr lang="en-US" b="1" i="1" dirty="0">
                            <a:solidFill>
                              <a:srgbClr val="000000"/>
                            </a:solidFill>
                            <a:latin typeface="Cambria Math" panose="02040503050406030204" pitchFamily="18" charset="0"/>
                          </a:rPr>
                          <m:t>𝑷</m:t>
                        </m:r>
                      </m:e>
                      <m:sub>
                        <m:r>
                          <a:rPr lang="en-US" b="1" i="1" dirty="0">
                            <a:solidFill>
                              <a:srgbClr val="000000"/>
                            </a:solidFill>
                            <a:latin typeface="Cambria Math" panose="02040503050406030204" pitchFamily="18" charset="0"/>
                          </a:rPr>
                          <m:t>𝟏</m:t>
                        </m:r>
                      </m:sub>
                    </m:sSub>
                  </m:oMath>
                </a14:m>
                <a:r>
                  <a:rPr lang="en-US" b="1" dirty="0">
                    <a:solidFill>
                      <a:srgbClr val="000000"/>
                    </a:solidFill>
                    <a:latin typeface="Arial" panose="020B0604020202020204" pitchFamily="34" charset="0"/>
                  </a:rPr>
                  <a:t>and </a:t>
                </a:r>
                <a14:m>
                  <m:oMath xmlns:m="http://schemas.openxmlformats.org/officeDocument/2006/math">
                    <m:sSub>
                      <m:sSubPr>
                        <m:ctrlPr>
                          <a:rPr lang="en-US" b="1" i="1" dirty="0">
                            <a:solidFill>
                              <a:srgbClr val="000000"/>
                            </a:solidFill>
                            <a:latin typeface="Cambria Math" panose="02040503050406030204" pitchFamily="18" charset="0"/>
                          </a:rPr>
                        </m:ctrlPr>
                      </m:sSubPr>
                      <m:e>
                        <m:r>
                          <a:rPr lang="en-US" b="1" i="1" dirty="0">
                            <a:solidFill>
                              <a:srgbClr val="000000"/>
                            </a:solidFill>
                            <a:latin typeface="Cambria Math" panose="02040503050406030204" pitchFamily="18" charset="0"/>
                          </a:rPr>
                          <m:t>𝑷</m:t>
                        </m:r>
                      </m:e>
                      <m:sub>
                        <m:r>
                          <a:rPr lang="en-US" b="1" i="1" dirty="0">
                            <a:solidFill>
                              <a:srgbClr val="000000"/>
                            </a:solidFill>
                            <a:latin typeface="Cambria Math" panose="02040503050406030204" pitchFamily="18" charset="0"/>
                          </a:rPr>
                          <m:t>𝟐</m:t>
                        </m:r>
                      </m:sub>
                    </m:sSub>
                  </m:oMath>
                </a14:m>
                <a:r>
                  <a:rPr lang="en-US" b="1" dirty="0">
                    <a:solidFill>
                      <a:srgbClr val="000000"/>
                    </a:solidFill>
                    <a:latin typeface="Arial" panose="020B0604020202020204" pitchFamily="34" charset="0"/>
                  </a:rPr>
                  <a:t> are not used up in these interactions </a:t>
                </a:r>
              </a:p>
              <a:p>
                <a:pPr eaLnBrk="0" fontAlgn="base" hangingPunct="0">
                  <a:spcBef>
                    <a:spcPct val="0"/>
                  </a:spcBef>
                  <a:spcAft>
                    <a:spcPct val="0"/>
                  </a:spcAft>
                </a:pPr>
                <a:endParaRPr lang="en-US" b="1" dirty="0">
                  <a:solidFill>
                    <a:srgbClr val="000000"/>
                  </a:solidFill>
                  <a:latin typeface="Arial" panose="020B0604020202020204" pitchFamily="34" charset="0"/>
                </a:endParaRPr>
              </a:p>
              <a:p>
                <a:pPr eaLnBrk="0" fontAlgn="base" hangingPunct="0">
                  <a:spcBef>
                    <a:spcPct val="0"/>
                  </a:spcBef>
                  <a:spcAft>
                    <a:spcPct val="0"/>
                  </a:spcAft>
                </a:pPr>
                <a:endParaRPr lang="en-US" b="1" dirty="0">
                  <a:solidFill>
                    <a:srgbClr val="000000"/>
                  </a:solidFill>
                  <a:latin typeface="Arial" panose="020B0604020202020204" pitchFamily="34" charset="0"/>
                </a:endParaRPr>
              </a:p>
              <a:p>
                <a:pPr eaLnBrk="0" fontAlgn="base" hangingPunct="0">
                  <a:spcBef>
                    <a:spcPct val="0"/>
                  </a:spcBef>
                  <a:spcAft>
                    <a:spcPct val="0"/>
                  </a:spcAft>
                </a:pPr>
                <a:r>
                  <a:rPr lang="en-US" dirty="0">
                    <a:solidFill>
                      <a:srgbClr val="000000"/>
                    </a:solidFill>
                    <a:latin typeface="Arial" panose="020B0604020202020204" pitchFamily="34" charset="0"/>
                  </a:rPr>
                  <a:t>So we interpret the regulation as </a:t>
                </a:r>
              </a:p>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r>
                  <a:rPr lang="en-US" dirty="0">
                    <a:solidFill>
                      <a:srgbClr val="000000"/>
                    </a:solidFill>
                    <a:latin typeface="Arial" panose="020B0604020202020204" pitchFamily="34" charset="0"/>
                  </a:rPr>
                  <a:t>Which we translate into a chemical reaction of augmented form</a:t>
                </a:r>
              </a:p>
              <a:p>
                <a:pPr eaLnBrk="0" fontAlgn="base" hangingPunct="0">
                  <a:spcBef>
                    <a:spcPct val="0"/>
                  </a:spcBef>
                  <a:spcAft>
                    <a:spcPct val="0"/>
                  </a:spcAft>
                </a:pPr>
                <a:endParaRPr lang="en-US" b="1" dirty="0">
                  <a:solidFill>
                    <a:srgbClr val="000000"/>
                  </a:solidFill>
                  <a:latin typeface="Arial" panose="020B0604020202020204" pitchFamily="34" charset="0"/>
                </a:endParaRPr>
              </a:p>
              <a:p>
                <a:pPr eaLnBrk="0" fontAlgn="base" hangingPunct="0">
                  <a:spcBef>
                    <a:spcPct val="0"/>
                  </a:spcBef>
                  <a:spcAft>
                    <a:spcPct val="0"/>
                  </a:spcAft>
                </a:pPr>
                <a:endParaRPr lang="en-US" b="1" dirty="0">
                  <a:solidFill>
                    <a:srgbClr val="000000"/>
                  </a:solidFill>
                  <a:latin typeface="Arial" panose="020B0604020202020204" pitchFamily="34" charset="0"/>
                </a:endParaRPr>
              </a:p>
              <a:p>
                <a:pPr eaLnBrk="0" fontAlgn="base" hangingPunct="0">
                  <a:spcBef>
                    <a:spcPct val="0"/>
                  </a:spcBef>
                  <a:spcAft>
                    <a:spcPct val="0"/>
                  </a:spcAft>
                </a:pPr>
                <a:endParaRPr lang="en-US" b="1" dirty="0">
                  <a:solidFill>
                    <a:srgbClr val="000000"/>
                  </a:solidFill>
                  <a:latin typeface="Arial" panose="020B0604020202020204" pitchFamily="34" charset="0"/>
                </a:endParaRPr>
              </a:p>
              <a:p>
                <a:pPr eaLnBrk="0" fontAlgn="base" hangingPunct="0">
                  <a:spcBef>
                    <a:spcPct val="0"/>
                  </a:spcBef>
                  <a:spcAft>
                    <a:spcPct val="0"/>
                  </a:spcAft>
                </a:pPr>
                <a:r>
                  <a:rPr lang="en-US" b="1" dirty="0">
                    <a:solidFill>
                      <a:srgbClr val="000000"/>
                    </a:solidFill>
                    <a:latin typeface="Arial" panose="020B0604020202020204" pitchFamily="34" charset="0"/>
                  </a:rPr>
                  <a:t>Which is really the standard format chemical reaction, where </a:t>
                </a:r>
                <a14:m>
                  <m:oMath xmlns:m="http://schemas.openxmlformats.org/officeDocument/2006/math">
                    <m:sSub>
                      <m:sSubPr>
                        <m:ctrlPr>
                          <a:rPr lang="en-US" b="1" i="1" dirty="0">
                            <a:solidFill>
                              <a:srgbClr val="000000"/>
                            </a:solidFill>
                            <a:latin typeface="Cambria Math" panose="02040503050406030204" pitchFamily="18" charset="0"/>
                          </a:rPr>
                        </m:ctrlPr>
                      </m:sSubPr>
                      <m:e>
                        <m:r>
                          <a:rPr lang="en-US" b="1" i="1" dirty="0">
                            <a:solidFill>
                              <a:srgbClr val="000000"/>
                            </a:solidFill>
                            <a:latin typeface="Cambria Math" panose="02040503050406030204" pitchFamily="18" charset="0"/>
                          </a:rPr>
                          <m:t>𝒗</m:t>
                        </m:r>
                      </m:e>
                      <m:sub>
                        <m:r>
                          <a:rPr lang="en-US" b="1" i="1" dirty="0">
                            <a:solidFill>
                              <a:srgbClr val="000000"/>
                            </a:solidFill>
                            <a:latin typeface="Cambria Math" panose="02040503050406030204" pitchFamily="18" charset="0"/>
                          </a:rPr>
                          <m:t>𝟏</m:t>
                        </m:r>
                      </m:sub>
                    </m:sSub>
                    <m:d>
                      <m:dPr>
                        <m:ctrlPr>
                          <a:rPr lang="en-US" b="1" i="1" dirty="0">
                            <a:solidFill>
                              <a:srgbClr val="000000"/>
                            </a:solidFill>
                            <a:latin typeface="Cambria Math" panose="02040503050406030204" pitchFamily="18" charset="0"/>
                          </a:rPr>
                        </m:ctrlPr>
                      </m:dPr>
                      <m:e>
                        <m:sSub>
                          <m:sSubPr>
                            <m:ctrlPr>
                              <a:rPr lang="en-US" b="1" i="1" dirty="0">
                                <a:solidFill>
                                  <a:srgbClr val="000000"/>
                                </a:solidFill>
                                <a:latin typeface="Cambria Math" panose="02040503050406030204" pitchFamily="18" charset="0"/>
                              </a:rPr>
                            </m:ctrlPr>
                          </m:sSubPr>
                          <m:e>
                            <m:r>
                              <a:rPr lang="en-US" b="1" i="1" dirty="0">
                                <a:solidFill>
                                  <a:srgbClr val="000000"/>
                                </a:solidFill>
                                <a:latin typeface="Cambria Math" panose="02040503050406030204" pitchFamily="18" charset="0"/>
                              </a:rPr>
                              <m:t>𝑷</m:t>
                            </m:r>
                          </m:e>
                          <m:sub>
                            <m:r>
                              <a:rPr lang="en-US" b="1" i="1" dirty="0">
                                <a:solidFill>
                                  <a:srgbClr val="000000"/>
                                </a:solidFill>
                                <a:latin typeface="Cambria Math" panose="02040503050406030204" pitchFamily="18" charset="0"/>
                              </a:rPr>
                              <m:t>𝟏</m:t>
                            </m:r>
                          </m:sub>
                        </m:sSub>
                      </m:e>
                    </m:d>
                  </m:oMath>
                </a14:m>
                <a:r>
                  <a:rPr lang="en-US" b="1" dirty="0">
                    <a:solidFill>
                      <a:srgbClr val="000000"/>
                    </a:solidFill>
                    <a:latin typeface="Arial" panose="020B0604020202020204" pitchFamily="34" charset="0"/>
                  </a:rPr>
                  <a:t> increases with </a:t>
                </a:r>
                <a14:m>
                  <m:oMath xmlns:m="http://schemas.openxmlformats.org/officeDocument/2006/math">
                    <m:sSub>
                      <m:sSubPr>
                        <m:ctrlPr>
                          <a:rPr lang="en-US" b="1" i="1" dirty="0">
                            <a:solidFill>
                              <a:srgbClr val="000000"/>
                            </a:solidFill>
                            <a:latin typeface="Cambria Math" panose="02040503050406030204" pitchFamily="18" charset="0"/>
                          </a:rPr>
                        </m:ctrlPr>
                      </m:sSubPr>
                      <m:e>
                        <m:r>
                          <a:rPr lang="en-US" b="1" i="1" dirty="0">
                            <a:solidFill>
                              <a:srgbClr val="000000"/>
                            </a:solidFill>
                            <a:latin typeface="Cambria Math" panose="02040503050406030204" pitchFamily="18" charset="0"/>
                          </a:rPr>
                          <m:t>𝑷</m:t>
                        </m:r>
                      </m:e>
                      <m:sub>
                        <m:r>
                          <a:rPr lang="en-US" b="1" i="1" dirty="0">
                            <a:solidFill>
                              <a:srgbClr val="000000"/>
                            </a:solidFill>
                            <a:latin typeface="Cambria Math" panose="02040503050406030204" pitchFamily="18" charset="0"/>
                          </a:rPr>
                          <m:t>𝟏</m:t>
                        </m:r>
                      </m:sub>
                    </m:sSub>
                  </m:oMath>
                </a14:m>
                <a:endParaRPr lang="en-US" b="1" dirty="0">
                  <a:solidFill>
                    <a:srgbClr val="000000"/>
                  </a:solidFill>
                  <a:latin typeface="Arial" panose="020B0604020202020204" pitchFamily="34" charset="0"/>
                </a:endParaRPr>
              </a:p>
            </p:txBody>
          </p:sp>
        </mc:Choice>
        <mc:Fallback>
          <p:sp>
            <p:nvSpPr>
              <p:cNvPr id="32" name="Rectangle 31"/>
              <p:cNvSpPr>
                <a:spLocks noRot="1" noChangeAspect="1" noMove="1" noResize="1" noEditPoints="1" noAdjustHandles="1" noChangeArrowheads="1" noChangeShapeType="1" noTextEdit="1"/>
              </p:cNvSpPr>
              <p:nvPr/>
            </p:nvSpPr>
            <p:spPr>
              <a:xfrm>
                <a:off x="2077519" y="913742"/>
                <a:ext cx="4606529" cy="5632311"/>
              </a:xfrm>
              <a:prstGeom prst="rect">
                <a:avLst/>
              </a:prstGeom>
              <a:blipFill>
                <a:blip r:embed="rId3"/>
                <a:stretch>
                  <a:fillRect l="-1192" t="-649" r="-1854" b="-758"/>
                </a:stretch>
              </a:blipFill>
            </p:spPr>
            <p:txBody>
              <a:bodyPr/>
              <a:lstStyle/>
              <a:p>
                <a:r>
                  <a:rPr lang="en-US">
                    <a:noFill/>
                  </a:rPr>
                  <a:t> </a:t>
                </a:r>
              </a:p>
            </p:txBody>
          </p:sp>
        </mc:Fallback>
      </mc:AlternateContent>
      <p:sp>
        <p:nvSpPr>
          <p:cNvPr id="2" name="Rectangle 1"/>
          <p:cNvSpPr/>
          <p:nvPr/>
        </p:nvSpPr>
        <p:spPr>
          <a:xfrm>
            <a:off x="2723091" y="3408717"/>
            <a:ext cx="6745820" cy="646331"/>
          </a:xfrm>
          <a:prstGeom prst="rect">
            <a:avLst/>
          </a:prstGeom>
        </p:spPr>
        <p:txBody>
          <a:bodyPr wrap="square">
            <a:spAutoFit/>
          </a:bodyPr>
          <a:lstStyle/>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endParaRPr lang="en-US" dirty="0">
              <a:solidFill>
                <a:srgbClr val="000000"/>
              </a:solidFill>
              <a:latin typeface="Arial" panose="020B0604020202020204" pitchFamily="34" charset="0"/>
            </a:endParaRPr>
          </a:p>
        </p:txBody>
      </p:sp>
      <p:pic>
        <p:nvPicPr>
          <p:cNvPr id="3" name="Picture 2"/>
          <p:cNvPicPr>
            <a:picLocks noChangeAspect="1"/>
          </p:cNvPicPr>
          <p:nvPr/>
        </p:nvPicPr>
        <p:blipFill rotWithShape="1">
          <a:blip r:embed="rId4"/>
          <a:srcRect l="26766" t="23098" r="64487" b="37057"/>
          <a:stretch/>
        </p:blipFill>
        <p:spPr>
          <a:xfrm>
            <a:off x="8229923" y="1177694"/>
            <a:ext cx="272846" cy="895276"/>
          </a:xfrm>
          <a:prstGeom prst="rect">
            <a:avLst/>
          </a:prstGeom>
        </p:spPr>
      </p:pic>
      <p:grpSp>
        <p:nvGrpSpPr>
          <p:cNvPr id="15" name="Group 14"/>
          <p:cNvGrpSpPr/>
          <p:nvPr/>
        </p:nvGrpSpPr>
        <p:grpSpPr>
          <a:xfrm>
            <a:off x="7614661" y="3948513"/>
            <a:ext cx="1538277" cy="1001616"/>
            <a:chOff x="7621314" y="3241697"/>
            <a:chExt cx="1498683" cy="1335488"/>
          </a:xfrm>
        </p:grpSpPr>
        <p:grpSp>
          <p:nvGrpSpPr>
            <p:cNvPr id="17" name="Group 16"/>
            <p:cNvGrpSpPr/>
            <p:nvPr/>
          </p:nvGrpSpPr>
          <p:grpSpPr>
            <a:xfrm>
              <a:off x="7621314" y="3241697"/>
              <a:ext cx="1356254" cy="1335488"/>
              <a:chOff x="1148768" y="4053013"/>
              <a:chExt cx="1356254" cy="1335488"/>
            </a:xfrm>
          </p:grpSpPr>
          <p:grpSp>
            <p:nvGrpSpPr>
              <p:cNvPr id="16" name="Group 15"/>
              <p:cNvGrpSpPr/>
              <p:nvPr/>
            </p:nvGrpSpPr>
            <p:grpSpPr>
              <a:xfrm>
                <a:off x="1461135" y="4053013"/>
                <a:ext cx="1043887" cy="1335488"/>
                <a:chOff x="1461135" y="4053013"/>
                <a:chExt cx="1043887" cy="1335488"/>
              </a:xfrm>
            </p:grpSpPr>
            <p:grpSp>
              <p:nvGrpSpPr>
                <p:cNvPr id="12" name="Group 11"/>
                <p:cNvGrpSpPr/>
                <p:nvPr/>
              </p:nvGrpSpPr>
              <p:grpSpPr>
                <a:xfrm>
                  <a:off x="1461135" y="4053013"/>
                  <a:ext cx="1043887" cy="1001130"/>
                  <a:chOff x="1461135" y="4053013"/>
                  <a:chExt cx="1043887" cy="1001130"/>
                </a:xfrm>
              </p:grpSpPr>
              <p:pic>
                <p:nvPicPr>
                  <p:cNvPr id="10" name="Picture 9"/>
                  <p:cNvPicPr>
                    <a:picLocks noChangeAspect="1"/>
                  </p:cNvPicPr>
                  <p:nvPr/>
                </p:nvPicPr>
                <p:blipFill rotWithShape="1">
                  <a:blip r:embed="rId5"/>
                  <a:srcRect l="59324" t="8853" r="10974" b="16704"/>
                  <a:stretch/>
                </p:blipFill>
                <p:spPr>
                  <a:xfrm>
                    <a:off x="1461135" y="4316724"/>
                    <a:ext cx="1043887" cy="737419"/>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1594697" y="4053013"/>
                        <a:ext cx="535605" cy="492442"/>
                      </a:xfrm>
                      <a:prstGeom prst="rect">
                        <a:avLst/>
                      </a:prstGeom>
                      <a:solidFill>
                        <a:schemeClr val="bg1"/>
                      </a:solidFill>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𝑃</m:t>
                                  </m:r>
                                </m:e>
                                <m:sub>
                                  <m:r>
                                    <a:rPr lang="en-US" i="1" dirty="0">
                                      <a:solidFill>
                                        <a:srgbClr val="000000"/>
                                      </a:solidFill>
                                      <a:latin typeface="Cambria Math" panose="02040503050406030204" pitchFamily="18" charset="0"/>
                                    </a:rPr>
                                    <m:t>1</m:t>
                                  </m:r>
                                </m:sub>
                              </m:sSub>
                            </m:oMath>
                          </m:oMathPara>
                        </a14:m>
                        <a:endParaRPr lang="en-US" dirty="0">
                          <a:solidFill>
                            <a:srgbClr val="000000"/>
                          </a:solidFill>
                          <a:latin typeface="Arial" panose="020B0604020202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594697" y="4053013"/>
                        <a:ext cx="535605" cy="49244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3" name="TextBox 12"/>
                    <p:cNvSpPr txBox="1"/>
                    <p:nvPr/>
                  </p:nvSpPr>
                  <p:spPr>
                    <a:xfrm>
                      <a:off x="1477516" y="5019169"/>
                      <a:ext cx="682357" cy="369332"/>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1</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1</m:t>
                                    </m:r>
                                  </m:sub>
                                </m:sSub>
                              </m:e>
                            </m:d>
                          </m:oMath>
                        </m:oMathPara>
                      </a14:m>
                      <a:endParaRPr lang="en-US" dirty="0">
                        <a:solidFill>
                          <a:srgbClr val="000000"/>
                        </a:solidFill>
                        <a:latin typeface="Arial" panose="020B0604020202020204" pitchFamily="34" charset="0"/>
                      </a:endParaRPr>
                    </a:p>
                  </p:txBody>
                </p:sp>
              </mc:Choice>
              <mc:Fallback>
                <p:sp>
                  <p:nvSpPr>
                    <p:cNvPr id="13" name="TextBox 12"/>
                    <p:cNvSpPr txBox="1">
                      <a:spLocks noRot="1" noChangeAspect="1" noMove="1" noResize="1" noEditPoints="1" noAdjustHandles="1" noChangeArrowheads="1" noChangeShapeType="1" noTextEdit="1"/>
                    </p:cNvSpPr>
                    <p:nvPr/>
                  </p:nvSpPr>
                  <p:spPr>
                    <a:xfrm>
                      <a:off x="1477516" y="5019169"/>
                      <a:ext cx="682357" cy="369332"/>
                    </a:xfrm>
                    <a:prstGeom prst="rect">
                      <a:avLst/>
                    </a:prstGeom>
                    <a:blipFill>
                      <a:blip r:embed="rId8"/>
                      <a:stretch>
                        <a:fillRect l="-3478" b="-17778"/>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2" name="TextBox 21"/>
                  <p:cNvSpPr txBox="1"/>
                  <p:nvPr/>
                </p:nvSpPr>
                <p:spPr>
                  <a:xfrm>
                    <a:off x="1148768" y="4732328"/>
                    <a:ext cx="248318" cy="369332"/>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000000"/>
                              </a:solidFill>
                              <a:latin typeface="Cambria Math" panose="02040503050406030204" pitchFamily="18" charset="0"/>
                              <a:sym typeface="Symbol" panose="05050102010706020507" pitchFamily="18" charset="2"/>
                            </a:rPr>
                            <m:t></m:t>
                          </m:r>
                        </m:oMath>
                      </m:oMathPara>
                    </a14:m>
                    <a:endParaRPr lang="en-US" dirty="0">
                      <a:solidFill>
                        <a:srgbClr val="000000"/>
                      </a:solidFill>
                      <a:latin typeface="Arial" panose="020B0604020202020204" pitchFamily="34" charset="0"/>
                    </a:endParaRPr>
                  </a:p>
                </p:txBody>
              </p:sp>
            </mc:Choice>
            <mc:Fallback>
              <p:sp>
                <p:nvSpPr>
                  <p:cNvPr id="22" name="TextBox 21"/>
                  <p:cNvSpPr txBox="1">
                    <a:spLocks noRot="1" noChangeAspect="1" noMove="1" noResize="1" noEditPoints="1" noAdjustHandles="1" noChangeArrowheads="1" noChangeShapeType="1" noTextEdit="1"/>
                  </p:cNvSpPr>
                  <p:nvPr/>
                </p:nvSpPr>
                <p:spPr>
                  <a:xfrm>
                    <a:off x="1148768" y="4732328"/>
                    <a:ext cx="248318" cy="369332"/>
                  </a:xfrm>
                  <a:prstGeom prst="rect">
                    <a:avLst/>
                  </a:prstGeom>
                  <a:blipFill>
                    <a:blip r:embed="rId9"/>
                    <a:stretch>
                      <a:fillRect l="-21429" r="-19048" b="-869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 name="TextBox 17"/>
                <p:cNvSpPr txBox="1"/>
                <p:nvPr/>
              </p:nvSpPr>
              <p:spPr>
                <a:xfrm>
                  <a:off x="8720355" y="3823401"/>
                  <a:ext cx="399642" cy="492443"/>
                </a:xfrm>
                <a:prstGeom prst="rect">
                  <a:avLst/>
                </a:prstGeom>
                <a:solidFill>
                  <a:schemeClr val="bg1"/>
                </a:solidFill>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𝑃</m:t>
                            </m:r>
                          </m:e>
                          <m:sub>
                            <m:r>
                              <a:rPr lang="en-US" i="1" dirty="0">
                                <a:solidFill>
                                  <a:srgbClr val="000000"/>
                                </a:solidFill>
                                <a:latin typeface="Cambria Math" panose="02040503050406030204" pitchFamily="18" charset="0"/>
                              </a:rPr>
                              <m:t>2</m:t>
                            </m:r>
                          </m:sub>
                        </m:sSub>
                      </m:oMath>
                    </m:oMathPara>
                  </a14:m>
                  <a:endParaRPr lang="en-US" dirty="0">
                    <a:solidFill>
                      <a:srgbClr val="000000"/>
                    </a:solidFill>
                    <a:latin typeface="Arial" panose="020B0604020202020204" pitchFamily="34"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8720355" y="3823401"/>
                  <a:ext cx="399642" cy="492443"/>
                </a:xfrm>
                <a:prstGeom prst="rect">
                  <a:avLst/>
                </a:prstGeom>
                <a:blipFill rotWithShape="0">
                  <a:blip r:embed="rId10"/>
                  <a:stretch>
                    <a:fillRect/>
                  </a:stretch>
                </a:blipFill>
              </p:spPr>
              <p:txBody>
                <a:bodyPr/>
                <a:lstStyle/>
                <a:p>
                  <a:r>
                    <a:rPr lang="en-US">
                      <a:noFill/>
                    </a:rPr>
                    <a:t> </a:t>
                  </a:r>
                </a:p>
              </p:txBody>
            </p:sp>
          </mc:Fallback>
        </mc:AlternateContent>
      </p:grpSp>
      <p:grpSp>
        <p:nvGrpSpPr>
          <p:cNvPr id="5" name="Group 4"/>
          <p:cNvGrpSpPr/>
          <p:nvPr/>
        </p:nvGrpSpPr>
        <p:grpSpPr>
          <a:xfrm>
            <a:off x="7696756" y="5271518"/>
            <a:ext cx="1395327" cy="942515"/>
            <a:chOff x="2823341" y="4506286"/>
            <a:chExt cx="1860436" cy="1256687"/>
          </a:xfrm>
        </p:grpSpPr>
        <p:grpSp>
          <p:nvGrpSpPr>
            <p:cNvPr id="19" name="Group 18"/>
            <p:cNvGrpSpPr/>
            <p:nvPr/>
          </p:nvGrpSpPr>
          <p:grpSpPr>
            <a:xfrm>
              <a:off x="2823341" y="4506286"/>
              <a:ext cx="1382982" cy="1256687"/>
              <a:chOff x="1012567" y="5578394"/>
              <a:chExt cx="1382982" cy="1256687"/>
            </a:xfrm>
          </p:grpSpPr>
          <p:grpSp>
            <p:nvGrpSpPr>
              <p:cNvPr id="24" name="Group 23"/>
              <p:cNvGrpSpPr/>
              <p:nvPr/>
            </p:nvGrpSpPr>
            <p:grpSpPr>
              <a:xfrm>
                <a:off x="1012567" y="5578394"/>
                <a:ext cx="1382982" cy="1256687"/>
                <a:chOff x="981611" y="4210622"/>
                <a:chExt cx="1382982" cy="1256687"/>
              </a:xfrm>
            </p:grpSpPr>
            <p:grpSp>
              <p:nvGrpSpPr>
                <p:cNvPr id="25" name="Group 24"/>
                <p:cNvGrpSpPr/>
                <p:nvPr/>
              </p:nvGrpSpPr>
              <p:grpSpPr>
                <a:xfrm>
                  <a:off x="1430746" y="4210622"/>
                  <a:ext cx="933847" cy="1256687"/>
                  <a:chOff x="1430746" y="4210622"/>
                  <a:chExt cx="933847" cy="1256687"/>
                </a:xfrm>
              </p:grpSpPr>
              <p:sp>
                <p:nvSpPr>
                  <p:cNvPr id="30" name="TextBox 29"/>
                  <p:cNvSpPr txBox="1"/>
                  <p:nvPr/>
                </p:nvSpPr>
                <p:spPr>
                  <a:xfrm>
                    <a:off x="1604907" y="4210622"/>
                    <a:ext cx="451389" cy="861774"/>
                  </a:xfrm>
                  <a:prstGeom prst="rect">
                    <a:avLst/>
                  </a:prstGeom>
                  <a:solidFill>
                    <a:schemeClr val="bg1"/>
                  </a:solidFill>
                </p:spPr>
                <p:txBody>
                  <a:bodyPr wrap="square" rtlCol="0">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P1</a:t>
                    </a:r>
                    <a:endParaRPr lang="en-US" dirty="0">
                      <a:solidFill>
                        <a:srgbClr val="00000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8" name="TextBox 27"/>
                      <p:cNvSpPr txBox="1"/>
                      <p:nvPr/>
                    </p:nvSpPr>
                    <p:spPr>
                      <a:xfrm>
                        <a:off x="1430746" y="5097977"/>
                        <a:ext cx="933847" cy="369332"/>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1</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1</m:t>
                                      </m:r>
                                    </m:sub>
                                  </m:sSub>
                                </m:e>
                              </m:d>
                            </m:oMath>
                          </m:oMathPara>
                        </a14:m>
                        <a:endParaRPr lang="en-US" dirty="0">
                          <a:solidFill>
                            <a:srgbClr val="000000"/>
                          </a:solidFill>
                          <a:latin typeface="Arial" panose="020B060402020202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430746" y="5097977"/>
                        <a:ext cx="933847" cy="369332"/>
                      </a:xfrm>
                      <a:prstGeom prst="rect">
                        <a:avLst/>
                      </a:prstGeom>
                      <a:blipFill rotWithShape="0">
                        <a:blip r:embed="rId12"/>
                        <a:stretch>
                          <a:fillRect l="-3509" b="-1777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6" name="TextBox 25"/>
                    <p:cNvSpPr txBox="1"/>
                    <p:nvPr/>
                  </p:nvSpPr>
                  <p:spPr>
                    <a:xfrm>
                      <a:off x="981611" y="4764673"/>
                      <a:ext cx="339837" cy="369332"/>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000000"/>
                                </a:solidFill>
                                <a:latin typeface="Cambria Math" panose="02040503050406030204" pitchFamily="18" charset="0"/>
                                <a:sym typeface="Symbol" panose="05050102010706020507" pitchFamily="18" charset="2"/>
                              </a:rPr>
                              <m:t></m:t>
                            </m:r>
                          </m:oMath>
                        </m:oMathPara>
                      </a14:m>
                      <a:endParaRPr lang="en-US" dirty="0">
                        <a:solidFill>
                          <a:srgbClr val="000000"/>
                        </a:solidFill>
                        <a:latin typeface="Arial" panose="020B0604020202020204" pitchFamily="34"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981611" y="4764673"/>
                      <a:ext cx="339837" cy="369332"/>
                    </a:xfrm>
                    <a:prstGeom prst="rect">
                      <a:avLst/>
                    </a:prstGeom>
                    <a:blipFill rotWithShape="0">
                      <a:blip r:embed="rId13"/>
                      <a:stretch>
                        <a:fillRect l="-21429" r="-19048" b="-11111"/>
                      </a:stretch>
                    </a:blipFill>
                  </p:spPr>
                  <p:txBody>
                    <a:bodyPr/>
                    <a:lstStyle/>
                    <a:p>
                      <a:r>
                        <a:rPr lang="en-US">
                          <a:noFill/>
                        </a:rPr>
                        <a:t> </a:t>
                      </a:r>
                    </a:p>
                  </p:txBody>
                </p:sp>
              </mc:Fallback>
            </mc:AlternateContent>
          </p:grpSp>
          <p:sp>
            <p:nvSpPr>
              <p:cNvPr id="31" name="Rectangle 30"/>
              <p:cNvSpPr/>
              <p:nvPr/>
            </p:nvSpPr>
            <p:spPr>
              <a:xfrm>
                <a:off x="1686534" y="5630381"/>
                <a:ext cx="328993" cy="695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grpSp>
        <mc:AlternateContent xmlns:mc="http://schemas.openxmlformats.org/markup-compatibility/2006" xmlns:a14="http://schemas.microsoft.com/office/drawing/2010/main">
          <mc:Choice Requires="a14">
            <p:sp>
              <p:nvSpPr>
                <p:cNvPr id="4" name="Rectangle 3"/>
                <p:cNvSpPr/>
                <p:nvPr/>
              </p:nvSpPr>
              <p:spPr>
                <a:xfrm>
                  <a:off x="4170337" y="4999701"/>
                  <a:ext cx="513440" cy="492443"/>
                </a:xfrm>
                <a:prstGeom prst="rect">
                  <a:avLst/>
                </a:prstGeom>
                <a:solidFill>
                  <a:schemeClr val="bg1"/>
                </a:solidFill>
              </p:spPr>
              <p:txBody>
                <a:bodyPr wrap="squar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𝑃</m:t>
                            </m:r>
                          </m:e>
                          <m:sub>
                            <m:r>
                              <a:rPr lang="en-US" i="1" dirty="0">
                                <a:solidFill>
                                  <a:srgbClr val="000000"/>
                                </a:solidFill>
                                <a:latin typeface="Cambria Math" panose="02040503050406030204" pitchFamily="18" charset="0"/>
                              </a:rPr>
                              <m:t>2</m:t>
                            </m:r>
                          </m:sub>
                        </m:sSub>
                      </m:oMath>
                    </m:oMathPara>
                  </a14:m>
                  <a:endParaRPr lang="en-US" dirty="0">
                    <a:solidFill>
                      <a:srgbClr val="000000"/>
                    </a:solidFill>
                    <a:latin typeface="Arial" panose="020B060402020202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4170337" y="4999701"/>
                  <a:ext cx="513440" cy="492443"/>
                </a:xfrm>
                <a:prstGeom prst="rect">
                  <a:avLst/>
                </a:prstGeom>
                <a:blipFill rotWithShape="0">
                  <a:blip r:embed="rId14"/>
                  <a:stretch>
                    <a:fillRect/>
                  </a:stretch>
                </a:blipFill>
              </p:spPr>
              <p:txBody>
                <a:bodyPr/>
                <a:lstStyle/>
                <a:p>
                  <a:r>
                    <a:rPr lang="en-US">
                      <a:noFill/>
                    </a:rPr>
                    <a:t> </a:t>
                  </a:r>
                </a:p>
              </p:txBody>
            </p:sp>
          </mc:Fallback>
        </mc:AlternateContent>
      </p:grpSp>
      <p:grpSp>
        <p:nvGrpSpPr>
          <p:cNvPr id="21" name="Group 20"/>
          <p:cNvGrpSpPr/>
          <p:nvPr/>
        </p:nvGrpSpPr>
        <p:grpSpPr>
          <a:xfrm>
            <a:off x="7074055" y="2855887"/>
            <a:ext cx="2394857" cy="708485"/>
            <a:chOff x="6587673" y="2302022"/>
            <a:chExt cx="3193143" cy="944646"/>
          </a:xfrm>
        </p:grpSpPr>
        <p:grpSp>
          <p:nvGrpSpPr>
            <p:cNvPr id="20" name="Group 19"/>
            <p:cNvGrpSpPr/>
            <p:nvPr/>
          </p:nvGrpSpPr>
          <p:grpSpPr>
            <a:xfrm>
              <a:off x="6587673" y="2302022"/>
              <a:ext cx="3113785" cy="944646"/>
              <a:chOff x="6587673" y="2302022"/>
              <a:chExt cx="3113785" cy="944646"/>
            </a:xfrm>
          </p:grpSpPr>
          <p:grpSp>
            <p:nvGrpSpPr>
              <p:cNvPr id="8" name="Group 7"/>
              <p:cNvGrpSpPr/>
              <p:nvPr/>
            </p:nvGrpSpPr>
            <p:grpSpPr>
              <a:xfrm>
                <a:off x="6623962" y="2302022"/>
                <a:ext cx="3077496" cy="944646"/>
                <a:chOff x="2692044" y="3103639"/>
                <a:chExt cx="3077496" cy="944646"/>
              </a:xfrm>
            </p:grpSpPr>
            <p:grpSp>
              <p:nvGrpSpPr>
                <p:cNvPr id="7" name="Group 6"/>
                <p:cNvGrpSpPr/>
                <p:nvPr/>
              </p:nvGrpSpPr>
              <p:grpSpPr>
                <a:xfrm>
                  <a:off x="2692044" y="3103639"/>
                  <a:ext cx="3077496" cy="944646"/>
                  <a:chOff x="2692044" y="3103639"/>
                  <a:chExt cx="3077496" cy="944646"/>
                </a:xfrm>
              </p:grpSpPr>
              <p:pic>
                <p:nvPicPr>
                  <p:cNvPr id="11" name="Picture 10"/>
                  <p:cNvPicPr>
                    <a:picLocks noChangeAspect="1"/>
                  </p:cNvPicPr>
                  <p:nvPr/>
                </p:nvPicPr>
                <p:blipFill rotWithShape="1">
                  <a:blip r:embed="rId15"/>
                  <a:srcRect l="8139" r="6691" b="63017"/>
                  <a:stretch/>
                </p:blipFill>
                <p:spPr>
                  <a:xfrm>
                    <a:off x="2692044" y="3103639"/>
                    <a:ext cx="3077496" cy="927637"/>
                  </a:xfrm>
                  <a:prstGeom prst="rect">
                    <a:avLst/>
                  </a:prstGeom>
                </p:spPr>
              </p:pic>
              <p:sp>
                <p:nvSpPr>
                  <p:cNvPr id="6" name="Rectangle 5"/>
                  <p:cNvSpPr/>
                  <p:nvPr/>
                </p:nvSpPr>
                <p:spPr>
                  <a:xfrm>
                    <a:off x="2807706" y="3567459"/>
                    <a:ext cx="328993" cy="480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grpSp>
            <p:sp>
              <p:nvSpPr>
                <p:cNvPr id="14" name="Rectangle 13"/>
                <p:cNvSpPr/>
                <p:nvPr/>
              </p:nvSpPr>
              <p:spPr>
                <a:xfrm>
                  <a:off x="5384039" y="3567459"/>
                  <a:ext cx="328993" cy="480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grpSp>
          <mc:AlternateContent xmlns:mc="http://schemas.openxmlformats.org/markup-compatibility/2006" xmlns:a14="http://schemas.microsoft.com/office/drawing/2010/main">
            <mc:Choice Requires="a14">
              <p:sp>
                <p:nvSpPr>
                  <p:cNvPr id="33" name="TextBox 32"/>
                  <p:cNvSpPr txBox="1"/>
                  <p:nvPr/>
                </p:nvSpPr>
                <p:spPr>
                  <a:xfrm>
                    <a:off x="6587673" y="2399195"/>
                    <a:ext cx="535605" cy="492442"/>
                  </a:xfrm>
                  <a:prstGeom prst="rect">
                    <a:avLst/>
                  </a:prstGeom>
                  <a:solidFill>
                    <a:schemeClr val="bg1"/>
                  </a:solidFill>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𝑃</m:t>
                              </m:r>
                            </m:e>
                            <m:sub>
                              <m:r>
                                <a:rPr lang="en-US" i="1" dirty="0">
                                  <a:solidFill>
                                    <a:srgbClr val="000000"/>
                                  </a:solidFill>
                                  <a:latin typeface="Cambria Math" panose="02040503050406030204" pitchFamily="18" charset="0"/>
                                </a:rPr>
                                <m:t>1</m:t>
                              </m:r>
                            </m:sub>
                          </m:sSub>
                        </m:oMath>
                      </m:oMathPara>
                    </a14:m>
                    <a:endParaRPr lang="en-US" dirty="0">
                      <a:solidFill>
                        <a:srgbClr val="000000"/>
                      </a:solidFill>
                      <a:latin typeface="Arial" panose="020B0604020202020204" pitchFamily="34" charset="0"/>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6587673" y="2399195"/>
                    <a:ext cx="535605" cy="369332"/>
                  </a:xfrm>
                  <a:prstGeom prst="rect">
                    <a:avLst/>
                  </a:prstGeom>
                  <a:blipFill rotWithShape="0">
                    <a:blip r:embed="rId16"/>
                    <a:stretch>
                      <a:fillRect b="-1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4" name="TextBox 33"/>
                <p:cNvSpPr txBox="1"/>
                <p:nvPr/>
              </p:nvSpPr>
              <p:spPr>
                <a:xfrm>
                  <a:off x="9180091" y="2397485"/>
                  <a:ext cx="600725" cy="492442"/>
                </a:xfrm>
                <a:prstGeom prst="rect">
                  <a:avLst/>
                </a:prstGeom>
                <a:solidFill>
                  <a:schemeClr val="bg1"/>
                </a:solidFill>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𝑃</m:t>
                            </m:r>
                          </m:e>
                          <m:sub>
                            <m:r>
                              <a:rPr lang="en-US" i="1" dirty="0">
                                <a:solidFill>
                                  <a:srgbClr val="000000"/>
                                </a:solidFill>
                                <a:latin typeface="Cambria Math" panose="02040503050406030204" pitchFamily="18" charset="0"/>
                              </a:rPr>
                              <m:t>2</m:t>
                            </m:r>
                          </m:sub>
                        </m:sSub>
                      </m:oMath>
                    </m:oMathPara>
                  </a14:m>
                  <a:endParaRPr lang="en-US" dirty="0">
                    <a:solidFill>
                      <a:srgbClr val="000000"/>
                    </a:solidFill>
                    <a:latin typeface="Arial" panose="020B0604020202020204" pitchFamily="34"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9180090" y="2397485"/>
                  <a:ext cx="600726" cy="369332"/>
                </a:xfrm>
                <a:prstGeom prst="rect">
                  <a:avLst/>
                </a:prstGeom>
                <a:blipFill rotWithShape="0">
                  <a:blip r:embed="rId17"/>
                  <a:stretch>
                    <a:fillRect/>
                  </a:stretch>
                </a:blipFill>
              </p:spPr>
              <p:txBody>
                <a:bodyPr/>
                <a:lstStyle/>
                <a:p>
                  <a:r>
                    <a:rPr lang="en-US">
                      <a:noFill/>
                    </a:rPr>
                    <a:t> </a:t>
                  </a:r>
                </a:p>
              </p:txBody>
            </p:sp>
          </mc:Fallback>
        </mc:AlternateContent>
      </p:grpSp>
      <p:cxnSp>
        <p:nvCxnSpPr>
          <p:cNvPr id="35" name="Straight Arrow Connector 34"/>
          <p:cNvCxnSpPr>
            <a:stCxn id="26" idx="3"/>
            <a:endCxn id="4" idx="1"/>
          </p:cNvCxnSpPr>
          <p:nvPr/>
        </p:nvCxnSpPr>
        <p:spPr>
          <a:xfrm>
            <a:off x="7951634" y="5825556"/>
            <a:ext cx="755369" cy="689"/>
          </a:xfrm>
          <a:prstGeom prst="straightConnector1">
            <a:avLst/>
          </a:prstGeom>
          <a:ln w="22225">
            <a:solidFill>
              <a:srgbClr val="0000CC"/>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581954"/>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645206" y="33867"/>
            <a:ext cx="6858000" cy="628650"/>
          </a:xfrm>
        </p:spPr>
        <p:txBody>
          <a:bodyPr/>
          <a:lstStyle/>
          <a:p>
            <a:pPr eaLnBrk="1" hangingPunct="1"/>
            <a:r>
              <a:rPr lang="en-US" sz="2700" b="1" dirty="0">
                <a:solidFill>
                  <a:srgbClr val="0000CC"/>
                </a:solidFill>
              </a:rPr>
              <a:t>Gene Regulatory Networks: Decay</a:t>
            </a:r>
          </a:p>
        </p:txBody>
      </p:sp>
      <mc:AlternateContent xmlns:mc="http://schemas.openxmlformats.org/markup-compatibility/2006">
        <mc:Choice xmlns:a14="http://schemas.microsoft.com/office/drawing/2010/main" Requires="a14">
          <p:sp>
            <p:nvSpPr>
              <p:cNvPr id="32" name="Rectangle 31"/>
              <p:cNvSpPr/>
              <p:nvPr/>
            </p:nvSpPr>
            <p:spPr>
              <a:xfrm>
                <a:off x="1981200" y="662517"/>
                <a:ext cx="4800008" cy="4801314"/>
              </a:xfrm>
              <a:prstGeom prst="rect">
                <a:avLst/>
              </a:prstGeom>
            </p:spPr>
            <p:txBody>
              <a:bodyPr wrap="square">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Any gene product (like </a:t>
                </a:r>
                <a14:m>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𝑃</m:t>
                        </m:r>
                      </m:e>
                      <m:sub>
                        <m:r>
                          <a:rPr lang="en-US" i="1" dirty="0">
                            <a:solidFill>
                              <a:srgbClr val="000000"/>
                            </a:solidFill>
                            <a:latin typeface="Cambria Math" panose="02040503050406030204" pitchFamily="18" charset="0"/>
                          </a:rPr>
                          <m:t>3</m:t>
                        </m:r>
                      </m:sub>
                    </m:sSub>
                  </m:oMath>
                </a14:m>
                <a:r>
                  <a:rPr lang="en-US" dirty="0">
                    <a:solidFill>
                      <a:srgbClr val="000000"/>
                    </a:solidFill>
                    <a:latin typeface="Arial" panose="020B0604020202020204" pitchFamily="34" charset="0"/>
                  </a:rPr>
                  <a:t>) must decay in time </a:t>
                </a:r>
                <a:r>
                  <a:rPr lang="en-US" dirty="0">
                    <a:solidFill>
                      <a:srgbClr val="000000"/>
                    </a:solidFill>
                    <a:latin typeface="Arial" panose="020B0604020202020204" pitchFamily="34" charset="0"/>
                  </a:rPr>
                  <a:t>or </a:t>
                </a:r>
                <a:r>
                  <a:rPr lang="en-US" dirty="0">
                    <a:solidFill>
                      <a:srgbClr val="000000"/>
                    </a:solidFill>
                    <a:latin typeface="Arial" panose="020B0604020202020204" pitchFamily="34" charset="0"/>
                  </a:rPr>
                  <a:t>we would accumulate an infinite amount</a:t>
                </a:r>
              </a:p>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r>
                  <a:rPr lang="en-US" b="1" dirty="0">
                    <a:solidFill>
                      <a:srgbClr val="000000"/>
                    </a:solidFill>
                    <a:latin typeface="Arial" panose="020B0604020202020204" pitchFamily="34" charset="0"/>
                  </a:rPr>
                  <a:t>So we add decay of the </a:t>
                </a:r>
                <a:r>
                  <a:rPr lang="en-US" b="1" dirty="0">
                    <a:solidFill>
                      <a:srgbClr val="000000"/>
                    </a:solidFill>
                    <a:latin typeface="Arial" panose="020B0604020202020204" pitchFamily="34" charset="0"/>
                  </a:rPr>
                  <a:t>regulated species </a:t>
                </a:r>
                <a14:m>
                  <m:oMath xmlns:m="http://schemas.openxmlformats.org/officeDocument/2006/math">
                    <m:sSub>
                      <m:sSubPr>
                        <m:ctrlPr>
                          <a:rPr lang="en-US" b="1" i="1" dirty="0">
                            <a:solidFill>
                              <a:srgbClr val="000000"/>
                            </a:solidFill>
                            <a:latin typeface="Cambria Math" panose="02040503050406030204" pitchFamily="18" charset="0"/>
                          </a:rPr>
                        </m:ctrlPr>
                      </m:sSubPr>
                      <m:e>
                        <m:r>
                          <a:rPr lang="en-US" b="1" i="1" dirty="0">
                            <a:solidFill>
                              <a:srgbClr val="000000"/>
                            </a:solidFill>
                            <a:latin typeface="Cambria Math" panose="02040503050406030204" pitchFamily="18" charset="0"/>
                          </a:rPr>
                          <m:t>𝑷</m:t>
                        </m:r>
                      </m:e>
                      <m:sub>
                        <m:r>
                          <a:rPr lang="en-US" b="1" i="1" dirty="0">
                            <a:solidFill>
                              <a:srgbClr val="000000"/>
                            </a:solidFill>
                            <a:latin typeface="Cambria Math" panose="02040503050406030204" pitchFamily="18" charset="0"/>
                          </a:rPr>
                          <m:t>𝟐</m:t>
                        </m:r>
                      </m:sub>
                    </m:sSub>
                  </m:oMath>
                </a14:m>
                <a:r>
                  <a:rPr lang="en-US" b="1" dirty="0">
                    <a:solidFill>
                      <a:srgbClr val="000000"/>
                    </a:solidFill>
                    <a:latin typeface="Arial" panose="020B0604020202020204" pitchFamily="34" charset="0"/>
                  </a:rPr>
                  <a:t> </a:t>
                </a:r>
                <a:r>
                  <a:rPr lang="en-US" b="1" dirty="0">
                    <a:solidFill>
                      <a:srgbClr val="000000"/>
                    </a:solidFill>
                    <a:latin typeface="Arial" panose="020B0604020202020204" pitchFamily="34" charset="0"/>
                  </a:rPr>
                  <a:t>to the </a:t>
                </a:r>
                <a:r>
                  <a:rPr lang="en-US" b="1" dirty="0">
                    <a:solidFill>
                      <a:srgbClr val="000000"/>
                    </a:solidFill>
                    <a:latin typeface="Arial" panose="020B0604020202020204" pitchFamily="34" charset="0"/>
                  </a:rPr>
                  <a:t>network</a:t>
                </a:r>
              </a:p>
              <a:p>
                <a:pPr eaLnBrk="0" fontAlgn="base" hangingPunct="0">
                  <a:spcBef>
                    <a:spcPct val="0"/>
                  </a:spcBef>
                  <a:spcAft>
                    <a:spcPct val="0"/>
                  </a:spcAft>
                </a:pPr>
                <a:endParaRPr lang="en-US" b="1" dirty="0">
                  <a:solidFill>
                    <a:srgbClr val="000000"/>
                  </a:solidFill>
                  <a:latin typeface="Arial" panose="020B0604020202020204" pitchFamily="34" charset="0"/>
                </a:endParaRPr>
              </a:p>
              <a:p>
                <a:pPr eaLnBrk="0" fontAlgn="base" hangingPunct="0">
                  <a:spcBef>
                    <a:spcPct val="0"/>
                  </a:spcBef>
                  <a:spcAft>
                    <a:spcPct val="0"/>
                  </a:spcAft>
                </a:pPr>
                <a:r>
                  <a:rPr lang="en-US" dirty="0">
                    <a:solidFill>
                      <a:srgbClr val="000000"/>
                    </a:solidFill>
                    <a:latin typeface="Arial" panose="020B0604020202020204" pitchFamily="34" charset="0"/>
                  </a:rPr>
                  <a:t>So we interpret the regulation as </a:t>
                </a:r>
              </a:p>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r>
                  <a:rPr lang="en-US" dirty="0">
                    <a:solidFill>
                      <a:srgbClr val="000000"/>
                    </a:solidFill>
                    <a:latin typeface="Arial" panose="020B0604020202020204" pitchFamily="34" charset="0"/>
                  </a:rPr>
                  <a:t>Which we translate into a chemical reaction of augmented form</a:t>
                </a:r>
              </a:p>
              <a:p>
                <a:pPr eaLnBrk="0" fontAlgn="base" hangingPunct="0">
                  <a:spcBef>
                    <a:spcPct val="0"/>
                  </a:spcBef>
                  <a:spcAft>
                    <a:spcPct val="0"/>
                  </a:spcAft>
                </a:pPr>
                <a:endParaRPr lang="en-US" b="1" dirty="0">
                  <a:solidFill>
                    <a:srgbClr val="000000"/>
                  </a:solidFill>
                  <a:latin typeface="Arial" panose="020B0604020202020204" pitchFamily="34" charset="0"/>
                </a:endParaRPr>
              </a:p>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r>
                  <a:rPr lang="en-US" dirty="0">
                    <a:solidFill>
                      <a:srgbClr val="000000"/>
                    </a:solidFill>
                    <a:latin typeface="Arial" panose="020B0604020202020204" pitchFamily="34" charset="0"/>
                  </a:rPr>
                  <a:t>Which is really the standard format chemical reaction, where </a:t>
                </a:r>
                <a14:m>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𝑣</m:t>
                        </m:r>
                      </m:e>
                      <m:sub>
                        <m:r>
                          <a:rPr lang="en-US" i="1" dirty="0">
                            <a:solidFill>
                              <a:srgbClr val="000000"/>
                            </a:solidFill>
                            <a:latin typeface="Cambria Math" panose="02040503050406030204" pitchFamily="18" charset="0"/>
                          </a:rPr>
                          <m:t>1</m:t>
                        </m:r>
                      </m:sub>
                    </m:sSub>
                    <m:d>
                      <m:dPr>
                        <m:ctrlPr>
                          <a:rPr lang="en-US" i="1" dirty="0">
                            <a:solidFill>
                              <a:srgbClr val="000000"/>
                            </a:solidFill>
                            <a:latin typeface="Cambria Math" panose="02040503050406030204" pitchFamily="18" charset="0"/>
                          </a:rPr>
                        </m:ctrlPr>
                      </m:dPr>
                      <m:e>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𝑃</m:t>
                            </m:r>
                          </m:e>
                          <m:sub>
                            <m:r>
                              <a:rPr lang="en-US" i="1" dirty="0">
                                <a:solidFill>
                                  <a:srgbClr val="000000"/>
                                </a:solidFill>
                                <a:latin typeface="Cambria Math" panose="02040503050406030204" pitchFamily="18" charset="0"/>
                              </a:rPr>
                              <m:t>1</m:t>
                            </m:r>
                          </m:sub>
                        </m:sSub>
                      </m:e>
                    </m:d>
                  </m:oMath>
                </a14:m>
                <a:r>
                  <a:rPr lang="en-US" dirty="0">
                    <a:solidFill>
                      <a:srgbClr val="000000"/>
                    </a:solidFill>
                    <a:latin typeface="Arial" panose="020B0604020202020204" pitchFamily="34" charset="0"/>
                  </a:rPr>
                  <a:t> </a:t>
                </a:r>
                <a:r>
                  <a:rPr lang="en-US" dirty="0">
                    <a:solidFill>
                      <a:srgbClr val="000000"/>
                    </a:solidFill>
                    <a:latin typeface="Arial" panose="020B0604020202020204" pitchFamily="34" charset="0"/>
                  </a:rPr>
                  <a:t>and </a:t>
                </a:r>
                <a14:m>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𝑣</m:t>
                        </m:r>
                      </m:e>
                      <m:sub>
                        <m:r>
                          <a:rPr lang="en-US" i="1" dirty="0">
                            <a:solidFill>
                              <a:srgbClr val="000000"/>
                            </a:solidFill>
                            <a:latin typeface="Cambria Math" panose="02040503050406030204" pitchFamily="18" charset="0"/>
                          </a:rPr>
                          <m:t>2</m:t>
                        </m:r>
                      </m:sub>
                    </m:sSub>
                    <m:d>
                      <m:dPr>
                        <m:ctrlPr>
                          <a:rPr lang="en-US" i="1" dirty="0">
                            <a:solidFill>
                              <a:srgbClr val="000000"/>
                            </a:solidFill>
                            <a:latin typeface="Cambria Math" panose="02040503050406030204" pitchFamily="18" charset="0"/>
                          </a:rPr>
                        </m:ctrlPr>
                      </m:dPr>
                      <m:e>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𝑃</m:t>
                            </m:r>
                          </m:e>
                          <m:sub>
                            <m:r>
                              <a:rPr lang="en-US" i="1" dirty="0">
                                <a:solidFill>
                                  <a:srgbClr val="000000"/>
                                </a:solidFill>
                                <a:latin typeface="Cambria Math" panose="02040503050406030204" pitchFamily="18" charset="0"/>
                              </a:rPr>
                              <m:t>2</m:t>
                            </m:r>
                          </m:sub>
                        </m:sSub>
                      </m:e>
                    </m:d>
                  </m:oMath>
                </a14:m>
                <a:r>
                  <a:rPr lang="en-US" dirty="0">
                    <a:solidFill>
                      <a:srgbClr val="000000"/>
                    </a:solidFill>
                    <a:latin typeface="Arial" panose="020B0604020202020204" pitchFamily="34" charset="0"/>
                  </a:rPr>
                  <a:t> increase </a:t>
                </a:r>
                <a:r>
                  <a:rPr lang="en-US" dirty="0">
                    <a:solidFill>
                      <a:srgbClr val="000000"/>
                    </a:solidFill>
                    <a:latin typeface="Arial" panose="020B0604020202020204" pitchFamily="34" charset="0"/>
                  </a:rPr>
                  <a:t>with </a:t>
                </a:r>
                <a14:m>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𝑃</m:t>
                        </m:r>
                      </m:e>
                      <m:sub>
                        <m:r>
                          <a:rPr lang="en-US" i="1" dirty="0">
                            <a:solidFill>
                              <a:srgbClr val="000000"/>
                            </a:solidFill>
                            <a:latin typeface="Cambria Math" panose="02040503050406030204" pitchFamily="18" charset="0"/>
                          </a:rPr>
                          <m:t>1</m:t>
                        </m:r>
                      </m:sub>
                    </m:sSub>
                  </m:oMath>
                </a14:m>
                <a:r>
                  <a:rPr lang="en-US" dirty="0">
                    <a:solidFill>
                      <a:srgbClr val="000000"/>
                    </a:solidFill>
                    <a:latin typeface="Arial" panose="020B0604020202020204" pitchFamily="34" charset="0"/>
                  </a:rPr>
                  <a:t> and </a:t>
                </a:r>
                <a14:m>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𝑃</m:t>
                        </m:r>
                      </m:e>
                      <m:sub>
                        <m:r>
                          <a:rPr lang="en-US" i="1" dirty="0">
                            <a:solidFill>
                              <a:srgbClr val="000000"/>
                            </a:solidFill>
                            <a:latin typeface="Cambria Math" panose="02040503050406030204" pitchFamily="18" charset="0"/>
                          </a:rPr>
                          <m:t>2</m:t>
                        </m:r>
                      </m:sub>
                    </m:sSub>
                  </m:oMath>
                </a14:m>
                <a:endParaRPr lang="en-US" dirty="0">
                  <a:solidFill>
                    <a:srgbClr val="000000"/>
                  </a:solidFill>
                  <a:latin typeface="Arial" panose="020B0604020202020204" pitchFamily="34" charset="0"/>
                </a:endParaRPr>
              </a:p>
              <a:p>
                <a:pPr eaLnBrk="0" fontAlgn="base" hangingPunct="0">
                  <a:spcBef>
                    <a:spcPct val="0"/>
                  </a:spcBef>
                  <a:spcAft>
                    <a:spcPct val="0"/>
                  </a:spcAft>
                </a:pPr>
                <a:endParaRPr lang="en-US" dirty="0">
                  <a:solidFill>
                    <a:srgbClr val="000000"/>
                  </a:solidFill>
                  <a:latin typeface="Arial" panose="020B0604020202020204" pitchFamily="34" charset="0"/>
                </a:endParaRPr>
              </a:p>
            </p:txBody>
          </p:sp>
        </mc:Choice>
        <mc:Fallback>
          <p:sp>
            <p:nvSpPr>
              <p:cNvPr id="32" name="Rectangle 31"/>
              <p:cNvSpPr>
                <a:spLocks noRot="1" noChangeAspect="1" noMove="1" noResize="1" noEditPoints="1" noAdjustHandles="1" noChangeArrowheads="1" noChangeShapeType="1" noTextEdit="1"/>
              </p:cNvSpPr>
              <p:nvPr/>
            </p:nvSpPr>
            <p:spPr>
              <a:xfrm>
                <a:off x="1981200" y="662517"/>
                <a:ext cx="4800008" cy="4801314"/>
              </a:xfrm>
              <a:prstGeom prst="rect">
                <a:avLst/>
              </a:prstGeom>
              <a:blipFill>
                <a:blip r:embed="rId3"/>
                <a:stretch>
                  <a:fillRect l="-1017" t="-762" r="-2033"/>
                </a:stretch>
              </a:blipFill>
            </p:spPr>
            <p:txBody>
              <a:bodyPr/>
              <a:lstStyle/>
              <a:p>
                <a:r>
                  <a:rPr lang="en-US">
                    <a:noFill/>
                  </a:rPr>
                  <a:t> </a:t>
                </a:r>
              </a:p>
            </p:txBody>
          </p:sp>
        </mc:Fallback>
      </mc:AlternateContent>
      <p:sp>
        <p:nvSpPr>
          <p:cNvPr id="2" name="Rectangle 1"/>
          <p:cNvSpPr/>
          <p:nvPr/>
        </p:nvSpPr>
        <p:spPr>
          <a:xfrm>
            <a:off x="2620592" y="2968701"/>
            <a:ext cx="6745820" cy="646331"/>
          </a:xfrm>
          <a:prstGeom prst="rect">
            <a:avLst/>
          </a:prstGeom>
        </p:spPr>
        <p:txBody>
          <a:bodyPr wrap="square">
            <a:spAutoFit/>
          </a:bodyPr>
          <a:lstStyle/>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endParaRPr lang="en-US" dirty="0">
              <a:solidFill>
                <a:srgbClr val="000000"/>
              </a:solidFill>
              <a:latin typeface="Arial" panose="020B0604020202020204" pitchFamily="34" charset="0"/>
            </a:endParaRPr>
          </a:p>
        </p:txBody>
      </p:sp>
      <p:pic>
        <p:nvPicPr>
          <p:cNvPr id="10" name="Picture 9"/>
          <p:cNvPicPr>
            <a:picLocks noChangeAspect="1"/>
          </p:cNvPicPr>
          <p:nvPr/>
        </p:nvPicPr>
        <p:blipFill rotWithShape="1">
          <a:blip r:embed="rId4"/>
          <a:srcRect l="26766" t="23098" r="64487" b="37057"/>
          <a:stretch/>
        </p:blipFill>
        <p:spPr>
          <a:xfrm>
            <a:off x="8288531" y="848079"/>
            <a:ext cx="272846" cy="895276"/>
          </a:xfrm>
          <a:prstGeom prst="rect">
            <a:avLst/>
          </a:prstGeom>
        </p:spPr>
      </p:pic>
      <p:grpSp>
        <p:nvGrpSpPr>
          <p:cNvPr id="5" name="Group 4"/>
          <p:cNvGrpSpPr/>
          <p:nvPr/>
        </p:nvGrpSpPr>
        <p:grpSpPr>
          <a:xfrm>
            <a:off x="7413148" y="2993871"/>
            <a:ext cx="1891474" cy="1077083"/>
            <a:chOff x="7785143" y="3137477"/>
            <a:chExt cx="2521966" cy="1436111"/>
          </a:xfrm>
        </p:grpSpPr>
        <p:grpSp>
          <p:nvGrpSpPr>
            <p:cNvPr id="39" name="Group 38"/>
            <p:cNvGrpSpPr/>
            <p:nvPr/>
          </p:nvGrpSpPr>
          <p:grpSpPr>
            <a:xfrm>
              <a:off x="7785143" y="3137477"/>
              <a:ext cx="2521966" cy="1436111"/>
              <a:chOff x="7785143" y="3137477"/>
              <a:chExt cx="2521966" cy="1436111"/>
            </a:xfrm>
          </p:grpSpPr>
          <p:grpSp>
            <p:nvGrpSpPr>
              <p:cNvPr id="9" name="Group 8"/>
              <p:cNvGrpSpPr/>
              <p:nvPr/>
            </p:nvGrpSpPr>
            <p:grpSpPr>
              <a:xfrm>
                <a:off x="7785143" y="3137477"/>
                <a:ext cx="2521966" cy="1436111"/>
                <a:chOff x="7785143" y="3137477"/>
                <a:chExt cx="2521966" cy="1436111"/>
              </a:xfrm>
            </p:grpSpPr>
            <p:grpSp>
              <p:nvGrpSpPr>
                <p:cNvPr id="25" name="Group 24"/>
                <p:cNvGrpSpPr/>
                <p:nvPr/>
              </p:nvGrpSpPr>
              <p:grpSpPr>
                <a:xfrm>
                  <a:off x="7785143" y="3137477"/>
                  <a:ext cx="1633195" cy="1436111"/>
                  <a:chOff x="7585102" y="3232507"/>
                  <a:chExt cx="1633195" cy="1436111"/>
                </a:xfrm>
              </p:grpSpPr>
              <p:grpSp>
                <p:nvGrpSpPr>
                  <p:cNvPr id="26" name="Group 25"/>
                  <p:cNvGrpSpPr/>
                  <p:nvPr/>
                </p:nvGrpSpPr>
                <p:grpSpPr>
                  <a:xfrm>
                    <a:off x="7585102" y="3232507"/>
                    <a:ext cx="1392466" cy="1436111"/>
                    <a:chOff x="1112556" y="4043823"/>
                    <a:chExt cx="1392466" cy="1436111"/>
                  </a:xfrm>
                </p:grpSpPr>
                <p:grpSp>
                  <p:nvGrpSpPr>
                    <p:cNvPr id="28" name="Group 27"/>
                    <p:cNvGrpSpPr/>
                    <p:nvPr/>
                  </p:nvGrpSpPr>
                  <p:grpSpPr>
                    <a:xfrm>
                      <a:off x="1421544" y="4043823"/>
                      <a:ext cx="1083478" cy="1436111"/>
                      <a:chOff x="1421544" y="4043823"/>
                      <a:chExt cx="1083478" cy="1436111"/>
                    </a:xfrm>
                  </p:grpSpPr>
                  <p:grpSp>
                    <p:nvGrpSpPr>
                      <p:cNvPr id="30" name="Group 29"/>
                      <p:cNvGrpSpPr/>
                      <p:nvPr/>
                    </p:nvGrpSpPr>
                    <p:grpSpPr>
                      <a:xfrm>
                        <a:off x="1461135" y="4043823"/>
                        <a:ext cx="1043887" cy="1010320"/>
                        <a:chOff x="1461135" y="4043823"/>
                        <a:chExt cx="1043887" cy="1010320"/>
                      </a:xfrm>
                    </p:grpSpPr>
                    <p:pic>
                      <p:nvPicPr>
                        <p:cNvPr id="33" name="Picture 32"/>
                        <p:cNvPicPr>
                          <a:picLocks noChangeAspect="1"/>
                        </p:cNvPicPr>
                        <p:nvPr/>
                      </p:nvPicPr>
                      <p:blipFill rotWithShape="1">
                        <a:blip r:embed="rId5"/>
                        <a:srcRect l="59324" t="8853" r="10974" b="16704"/>
                        <a:stretch/>
                      </p:blipFill>
                      <p:spPr>
                        <a:xfrm>
                          <a:off x="1461135" y="4316724"/>
                          <a:ext cx="1043887" cy="737419"/>
                        </a:xfrm>
                        <a:prstGeom prst="rect">
                          <a:avLst/>
                        </a:prstGeom>
                      </p:spPr>
                    </p:pic>
                    <mc:AlternateContent xmlns:mc="http://schemas.openxmlformats.org/markup-compatibility/2006" xmlns:a14="http://schemas.microsoft.com/office/drawing/2010/main">
                      <mc:Choice Requires="a14">
                        <p:sp>
                          <p:nvSpPr>
                            <p:cNvPr id="34" name="TextBox 33"/>
                            <p:cNvSpPr txBox="1"/>
                            <p:nvPr/>
                          </p:nvSpPr>
                          <p:spPr>
                            <a:xfrm>
                              <a:off x="1595830" y="4043823"/>
                              <a:ext cx="535606" cy="492442"/>
                            </a:xfrm>
                            <a:prstGeom prst="rect">
                              <a:avLst/>
                            </a:prstGeom>
                            <a:solidFill>
                              <a:schemeClr val="bg1"/>
                            </a:solidFill>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𝑃</m:t>
                                        </m:r>
                                      </m:e>
                                      <m:sub>
                                        <m:r>
                                          <a:rPr lang="en-US" i="1" dirty="0">
                                            <a:solidFill>
                                              <a:srgbClr val="000000"/>
                                            </a:solidFill>
                                            <a:latin typeface="Cambria Math" panose="02040503050406030204" pitchFamily="18" charset="0"/>
                                          </a:rPr>
                                          <m:t>1</m:t>
                                        </m:r>
                                      </m:sub>
                                    </m:sSub>
                                  </m:oMath>
                                </m:oMathPara>
                              </a14:m>
                              <a:endParaRPr lang="en-US" dirty="0">
                                <a:solidFill>
                                  <a:srgbClr val="000000"/>
                                </a:solidFill>
                                <a:latin typeface="Arial" panose="020B0604020202020204" pitchFamily="34"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1595830" y="4043823"/>
                              <a:ext cx="535606" cy="492442"/>
                            </a:xfrm>
                            <a:prstGeom prst="rect">
                              <a:avLst/>
                            </a:prstGeom>
                            <a:blipFill rotWithShape="0">
                              <a:blip r:embed="rId8"/>
                              <a:stretch>
                                <a:fillRect b="-1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1" name="TextBox 30"/>
                          <p:cNvSpPr txBox="1"/>
                          <p:nvPr/>
                        </p:nvSpPr>
                        <p:spPr>
                          <a:xfrm>
                            <a:off x="1421544" y="5110602"/>
                            <a:ext cx="933847" cy="369332"/>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1</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1</m:t>
                                          </m:r>
                                        </m:sub>
                                      </m:sSub>
                                    </m:e>
                                  </m:d>
                                </m:oMath>
                              </m:oMathPara>
                            </a14:m>
                            <a:endParaRPr lang="en-US" dirty="0">
                              <a:solidFill>
                                <a:srgbClr val="000000"/>
                              </a:solidFill>
                              <a:latin typeface="Arial" panose="020B0604020202020204" pitchFamily="34" charset="0"/>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1421544" y="5110602"/>
                            <a:ext cx="933847" cy="369332"/>
                          </a:xfrm>
                          <a:prstGeom prst="rect">
                            <a:avLst/>
                          </a:prstGeom>
                          <a:blipFill rotWithShape="0">
                            <a:blip r:embed="rId9"/>
                            <a:stretch>
                              <a:fillRect l="-3478" b="-1777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9" name="TextBox 28"/>
                        <p:cNvSpPr txBox="1"/>
                        <p:nvPr/>
                      </p:nvSpPr>
                      <p:spPr>
                        <a:xfrm>
                          <a:off x="1112556" y="4720291"/>
                          <a:ext cx="339837" cy="369332"/>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000000"/>
                                    </a:solidFill>
                                    <a:latin typeface="Cambria Math" panose="02040503050406030204" pitchFamily="18" charset="0"/>
                                    <a:sym typeface="Symbol" panose="05050102010706020507" pitchFamily="18" charset="2"/>
                                  </a:rPr>
                                  <m:t></m:t>
                                </m:r>
                              </m:oMath>
                            </m:oMathPara>
                          </a14:m>
                          <a:endParaRPr lang="en-US" dirty="0">
                            <a:solidFill>
                              <a:srgbClr val="000000"/>
                            </a:solidFill>
                            <a:latin typeface="Arial" panose="020B060402020202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1112556" y="4720291"/>
                          <a:ext cx="339837" cy="369332"/>
                        </a:xfrm>
                        <a:prstGeom prst="rect">
                          <a:avLst/>
                        </a:prstGeom>
                        <a:blipFill rotWithShape="0">
                          <a:blip r:embed="rId10"/>
                          <a:stretch>
                            <a:fillRect l="-21429" r="-19048" b="-1111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7" name="TextBox 26"/>
                      <p:cNvSpPr txBox="1"/>
                      <p:nvPr/>
                    </p:nvSpPr>
                    <p:spPr>
                      <a:xfrm>
                        <a:off x="8711737" y="3873025"/>
                        <a:ext cx="506560" cy="492443"/>
                      </a:xfrm>
                      <a:prstGeom prst="rect">
                        <a:avLst/>
                      </a:prstGeom>
                      <a:solidFill>
                        <a:schemeClr val="bg1"/>
                      </a:solidFill>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𝑃</m:t>
                                  </m:r>
                                </m:e>
                                <m:sub>
                                  <m:r>
                                    <a:rPr lang="en-US" i="1" dirty="0">
                                      <a:solidFill>
                                        <a:srgbClr val="000000"/>
                                      </a:solidFill>
                                      <a:latin typeface="Cambria Math" panose="02040503050406030204" pitchFamily="18" charset="0"/>
                                    </a:rPr>
                                    <m:t>2</m:t>
                                  </m:r>
                                </m:sub>
                              </m:sSub>
                            </m:oMath>
                          </m:oMathPara>
                        </a14:m>
                        <a:endParaRPr lang="en-US" dirty="0">
                          <a:solidFill>
                            <a:srgbClr val="000000"/>
                          </a:solidFill>
                          <a:latin typeface="Arial" panose="020B0604020202020204" pitchFamily="34"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8711737" y="3873024"/>
                        <a:ext cx="506560" cy="369332"/>
                      </a:xfrm>
                      <a:prstGeom prst="rect">
                        <a:avLst/>
                      </a:prstGeom>
                      <a:blipFill rotWithShape="0">
                        <a:blip r:embed="rId13"/>
                        <a:stretch>
                          <a:fillRect b="-1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8" name="TextBox 37"/>
                    <p:cNvSpPr txBox="1"/>
                    <p:nvPr/>
                  </p:nvSpPr>
                  <p:spPr>
                    <a:xfrm>
                      <a:off x="9841442" y="3848772"/>
                      <a:ext cx="465667" cy="307776"/>
                    </a:xfrm>
                    <a:prstGeom prst="rect">
                      <a:avLst/>
                    </a:prstGeom>
                    <a:noFill/>
                  </p:spPr>
                  <p:txBody>
                    <a:bodyPr wrap="squar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500" b="1" i="1">
                                <a:solidFill>
                                  <a:srgbClr val="000000"/>
                                </a:solidFill>
                                <a:latin typeface="Cambria Math" panose="02040503050406030204" pitchFamily="18" charset="0"/>
                                <a:sym typeface="Symbol" panose="05050102010706020507" pitchFamily="18" charset="2"/>
                              </a:rPr>
                              <m:t></m:t>
                            </m:r>
                          </m:oMath>
                        </m:oMathPara>
                      </a14:m>
                      <a:endParaRPr lang="en-US" b="1" dirty="0">
                        <a:solidFill>
                          <a:srgbClr val="000000"/>
                        </a:solidFill>
                        <a:latin typeface="Arial" panose="020B0604020202020204" pitchFamily="34"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9841442" y="3848772"/>
                      <a:ext cx="465667" cy="307777"/>
                    </a:xfrm>
                    <a:prstGeom prst="rect">
                      <a:avLst/>
                    </a:prstGeom>
                    <a:blipFill rotWithShape="0">
                      <a:blip r:embed="rId14"/>
                      <a:stretch>
                        <a:fillRect b="-9804"/>
                      </a:stretch>
                    </a:blipFill>
                  </p:spPr>
                  <p:txBody>
                    <a:bodyPr/>
                    <a:lstStyle/>
                    <a:p>
                      <a:r>
                        <a:rPr lang="en-US">
                          <a:noFill/>
                        </a:rPr>
                        <a:t> </a:t>
                      </a:r>
                    </a:p>
                  </p:txBody>
                </p:sp>
              </mc:Fallback>
            </mc:AlternateContent>
          </p:grpSp>
          <p:cxnSp>
            <p:nvCxnSpPr>
              <p:cNvPr id="40" name="Straight Arrow Connector 39"/>
              <p:cNvCxnSpPr/>
              <p:nvPr/>
            </p:nvCxnSpPr>
            <p:spPr>
              <a:xfrm>
                <a:off x="9334772" y="4002660"/>
                <a:ext cx="520854" cy="0"/>
              </a:xfrm>
              <a:prstGeom prst="straightConnector1">
                <a:avLst/>
              </a:prstGeom>
              <a:ln w="31750">
                <a:solidFill>
                  <a:srgbClr val="7E7FBC"/>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TextBox 43"/>
                <p:cNvSpPr txBox="1"/>
                <p:nvPr/>
              </p:nvSpPr>
              <p:spPr>
                <a:xfrm>
                  <a:off x="9177609" y="4200608"/>
                  <a:ext cx="948037" cy="369332"/>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2</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2</m:t>
                                </m:r>
                              </m:sub>
                            </m:sSub>
                          </m:e>
                        </m:d>
                      </m:oMath>
                    </m:oMathPara>
                  </a14:m>
                  <a:endParaRPr lang="en-US" dirty="0">
                    <a:solidFill>
                      <a:srgbClr val="000000"/>
                    </a:solidFill>
                    <a:latin typeface="Arial" panose="020B0604020202020204" pitchFamily="34"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9177609" y="4200608"/>
                  <a:ext cx="948037" cy="369332"/>
                </a:xfrm>
                <a:prstGeom prst="rect">
                  <a:avLst/>
                </a:prstGeom>
                <a:blipFill rotWithShape="0">
                  <a:blip r:embed="rId15"/>
                  <a:stretch>
                    <a:fillRect l="-3419" b="-17391"/>
                  </a:stretch>
                </a:blipFill>
              </p:spPr>
              <p:txBody>
                <a:bodyPr/>
                <a:lstStyle/>
                <a:p>
                  <a:r>
                    <a:rPr lang="en-US">
                      <a:noFill/>
                    </a:rPr>
                    <a:t> </a:t>
                  </a:r>
                </a:p>
              </p:txBody>
            </p:sp>
          </mc:Fallback>
        </mc:AlternateContent>
      </p:grpSp>
      <p:grpSp>
        <p:nvGrpSpPr>
          <p:cNvPr id="42" name="Group 41"/>
          <p:cNvGrpSpPr/>
          <p:nvPr/>
        </p:nvGrpSpPr>
        <p:grpSpPr>
          <a:xfrm>
            <a:off x="7461079" y="4244405"/>
            <a:ext cx="1893646" cy="921693"/>
            <a:chOff x="9160869" y="4948922"/>
            <a:chExt cx="2524861" cy="1228926"/>
          </a:xfrm>
        </p:grpSpPr>
        <p:grpSp>
          <p:nvGrpSpPr>
            <p:cNvPr id="41" name="Group 40"/>
            <p:cNvGrpSpPr/>
            <p:nvPr/>
          </p:nvGrpSpPr>
          <p:grpSpPr>
            <a:xfrm>
              <a:off x="9160869" y="4948922"/>
              <a:ext cx="2524861" cy="1219614"/>
              <a:chOff x="9160869" y="4948922"/>
              <a:chExt cx="2524861" cy="1219614"/>
            </a:xfrm>
          </p:grpSpPr>
          <p:grpSp>
            <p:nvGrpSpPr>
              <p:cNvPr id="16" name="Group 15"/>
              <p:cNvGrpSpPr/>
              <p:nvPr/>
            </p:nvGrpSpPr>
            <p:grpSpPr>
              <a:xfrm>
                <a:off x="9160869" y="4948922"/>
                <a:ext cx="1380748" cy="1219614"/>
                <a:chOff x="1155230" y="5613375"/>
                <a:chExt cx="1380748" cy="1219614"/>
              </a:xfrm>
            </p:grpSpPr>
            <p:grpSp>
              <p:nvGrpSpPr>
                <p:cNvPr id="17" name="Group 16"/>
                <p:cNvGrpSpPr/>
                <p:nvPr/>
              </p:nvGrpSpPr>
              <p:grpSpPr>
                <a:xfrm>
                  <a:off x="1155230" y="5684496"/>
                  <a:ext cx="1380748" cy="1148493"/>
                  <a:chOff x="1124274" y="4316724"/>
                  <a:chExt cx="1380748" cy="1148493"/>
                </a:xfrm>
              </p:grpSpPr>
              <p:grpSp>
                <p:nvGrpSpPr>
                  <p:cNvPr id="19" name="Group 18"/>
                  <p:cNvGrpSpPr/>
                  <p:nvPr/>
                </p:nvGrpSpPr>
                <p:grpSpPr>
                  <a:xfrm>
                    <a:off x="1461135" y="4316724"/>
                    <a:ext cx="1043887" cy="1148493"/>
                    <a:chOff x="1461135" y="4316724"/>
                    <a:chExt cx="1043887" cy="1148493"/>
                  </a:xfrm>
                </p:grpSpPr>
                <p:pic>
                  <p:nvPicPr>
                    <p:cNvPr id="23" name="Picture 22"/>
                    <p:cNvPicPr>
                      <a:picLocks noChangeAspect="1"/>
                    </p:cNvPicPr>
                    <p:nvPr/>
                  </p:nvPicPr>
                  <p:blipFill rotWithShape="1">
                    <a:blip r:embed="rId5"/>
                    <a:srcRect l="59324" t="8853" r="10974" b="16704"/>
                    <a:stretch/>
                  </p:blipFill>
                  <p:spPr>
                    <a:xfrm>
                      <a:off x="1461135" y="4316724"/>
                      <a:ext cx="1043887" cy="737418"/>
                    </a:xfrm>
                    <a:prstGeom prst="rect">
                      <a:avLst/>
                    </a:prstGeom>
                  </p:spPr>
                </p:pic>
                <mc:AlternateContent xmlns:mc="http://schemas.openxmlformats.org/markup-compatibility/2006" xmlns:a14="http://schemas.microsoft.com/office/drawing/2010/main">
                  <mc:Choice Requires="a14">
                    <p:sp>
                      <p:nvSpPr>
                        <p:cNvPr id="22" name="TextBox 21"/>
                        <p:cNvSpPr txBox="1"/>
                        <p:nvPr/>
                      </p:nvSpPr>
                      <p:spPr>
                        <a:xfrm>
                          <a:off x="1475594" y="5095885"/>
                          <a:ext cx="933847" cy="369332"/>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1</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1</m:t>
                                        </m:r>
                                      </m:sub>
                                    </m:sSub>
                                  </m:e>
                                </m:d>
                              </m:oMath>
                            </m:oMathPara>
                          </a14:m>
                          <a:endParaRPr lang="en-US" dirty="0">
                            <a:solidFill>
                              <a:srgbClr val="000000"/>
                            </a:solidFill>
                            <a:latin typeface="Arial" panose="020B0604020202020204" pitchFamily="34"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475594" y="5095885"/>
                          <a:ext cx="933847" cy="369332"/>
                        </a:xfrm>
                        <a:prstGeom prst="rect">
                          <a:avLst/>
                        </a:prstGeom>
                        <a:blipFill rotWithShape="0">
                          <a:blip r:embed="rId16"/>
                          <a:stretch>
                            <a:fillRect l="-3478" b="-1739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TextBox 19"/>
                      <p:cNvSpPr txBox="1"/>
                      <p:nvPr/>
                    </p:nvSpPr>
                    <p:spPr>
                      <a:xfrm>
                        <a:off x="1124274" y="4685433"/>
                        <a:ext cx="339837" cy="369331"/>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000000"/>
                                  </a:solidFill>
                                  <a:latin typeface="Cambria Math" panose="02040503050406030204" pitchFamily="18" charset="0"/>
                                  <a:sym typeface="Symbol" panose="05050102010706020507" pitchFamily="18" charset="2"/>
                                </a:rPr>
                                <m:t></m:t>
                              </m:r>
                            </m:oMath>
                          </m:oMathPara>
                        </a14:m>
                        <a:endParaRPr lang="en-US" dirty="0">
                          <a:solidFill>
                            <a:srgbClr val="000000"/>
                          </a:solidFill>
                          <a:latin typeface="Arial" panose="020B0604020202020204" pitchFamily="34"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1124274" y="4685433"/>
                        <a:ext cx="339837" cy="369331"/>
                      </a:xfrm>
                      <a:prstGeom prst="rect">
                        <a:avLst/>
                      </a:prstGeom>
                      <a:blipFill rotWithShape="0">
                        <a:blip r:embed="rId17"/>
                        <a:stretch>
                          <a:fillRect l="-21951" r="-21951" b="-11111"/>
                        </a:stretch>
                      </a:blipFill>
                    </p:spPr>
                    <p:txBody>
                      <a:bodyPr/>
                      <a:lstStyle/>
                      <a:p>
                        <a:r>
                          <a:rPr lang="en-US">
                            <a:noFill/>
                          </a:rPr>
                          <a:t> </a:t>
                        </a:r>
                      </a:p>
                    </p:txBody>
                  </p:sp>
                </mc:Fallback>
              </mc:AlternateContent>
            </p:grpSp>
            <p:sp>
              <p:nvSpPr>
                <p:cNvPr id="18" name="Rectangle 17"/>
                <p:cNvSpPr/>
                <p:nvPr/>
              </p:nvSpPr>
              <p:spPr>
                <a:xfrm>
                  <a:off x="1681107" y="5613375"/>
                  <a:ext cx="328993" cy="623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grpSp>
          <p:grpSp>
            <p:nvGrpSpPr>
              <p:cNvPr id="45" name="Group 44"/>
              <p:cNvGrpSpPr/>
              <p:nvPr/>
            </p:nvGrpSpPr>
            <p:grpSpPr>
              <a:xfrm>
                <a:off x="9290307" y="5408324"/>
                <a:ext cx="2395423" cy="492443"/>
                <a:chOff x="7911686" y="3787174"/>
                <a:chExt cx="2395423" cy="492443"/>
              </a:xfrm>
            </p:grpSpPr>
            <p:grpSp>
              <p:nvGrpSpPr>
                <p:cNvPr id="46" name="Group 45"/>
                <p:cNvGrpSpPr/>
                <p:nvPr/>
              </p:nvGrpSpPr>
              <p:grpSpPr>
                <a:xfrm>
                  <a:off x="7911686" y="3787174"/>
                  <a:ext cx="2395423" cy="492443"/>
                  <a:chOff x="7911686" y="3787174"/>
                  <a:chExt cx="2395423" cy="492443"/>
                </a:xfrm>
              </p:grpSpPr>
              <p:grpSp>
                <p:nvGrpSpPr>
                  <p:cNvPr id="48" name="Group 47"/>
                  <p:cNvGrpSpPr/>
                  <p:nvPr/>
                </p:nvGrpSpPr>
                <p:grpSpPr>
                  <a:xfrm>
                    <a:off x="7911686" y="3787174"/>
                    <a:ext cx="1541899" cy="492443"/>
                    <a:chOff x="7711645" y="3882204"/>
                    <a:chExt cx="1541899" cy="492443"/>
                  </a:xfrm>
                </p:grpSpPr>
                <p:sp>
                  <p:nvSpPr>
                    <p:cNvPr id="53" name="TextBox 52"/>
                    <p:cNvSpPr txBox="1"/>
                    <p:nvPr/>
                  </p:nvSpPr>
                  <p:spPr>
                    <a:xfrm>
                      <a:off x="7711645" y="3943803"/>
                      <a:ext cx="87" cy="369332"/>
                    </a:xfrm>
                    <a:prstGeom prst="rect">
                      <a:avLst/>
                    </a:prstGeom>
                    <a:noFill/>
                  </p:spPr>
                  <p:txBody>
                    <a:bodyPr wrap="none" lIns="0" tIns="0" rIns="0" bIns="0" rtlCol="0">
                      <a:spAutoFit/>
                    </a:bodyPr>
                    <a:lstStyle/>
                    <a:p>
                      <a:pPr eaLnBrk="0" fontAlgn="base" hangingPunct="0">
                        <a:spcBef>
                          <a:spcPct val="0"/>
                        </a:spcBef>
                        <a:spcAft>
                          <a:spcPct val="0"/>
                        </a:spcAft>
                      </a:pPr>
                      <a:endParaRPr lang="en-US" dirty="0">
                        <a:solidFill>
                          <a:srgbClr val="00000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51" name="TextBox 50"/>
                        <p:cNvSpPr txBox="1"/>
                        <p:nvPr/>
                      </p:nvSpPr>
                      <p:spPr>
                        <a:xfrm>
                          <a:off x="8652819" y="3882204"/>
                          <a:ext cx="600725" cy="492443"/>
                        </a:xfrm>
                        <a:prstGeom prst="rect">
                          <a:avLst/>
                        </a:prstGeom>
                        <a:solidFill>
                          <a:schemeClr val="bg1"/>
                        </a:solidFill>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𝑃</m:t>
                                    </m:r>
                                  </m:e>
                                  <m:sub>
                                    <m:r>
                                      <a:rPr lang="en-US" i="1" dirty="0">
                                        <a:solidFill>
                                          <a:srgbClr val="000000"/>
                                        </a:solidFill>
                                        <a:latin typeface="Cambria Math" panose="02040503050406030204" pitchFamily="18" charset="0"/>
                                      </a:rPr>
                                      <m:t>2</m:t>
                                    </m:r>
                                  </m:sub>
                                </m:sSub>
                              </m:oMath>
                            </m:oMathPara>
                          </a14:m>
                          <a:endParaRPr lang="en-US" dirty="0">
                            <a:solidFill>
                              <a:srgbClr val="000000"/>
                            </a:solidFill>
                            <a:latin typeface="Arial" panose="020B0604020202020204" pitchFamily="34"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652818" y="3882204"/>
                          <a:ext cx="600726" cy="369332"/>
                        </a:xfrm>
                        <a:prstGeom prst="rect">
                          <a:avLst/>
                        </a:prstGeom>
                        <a:blipFill rotWithShape="0">
                          <a:blip r:embed="rId1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9" name="TextBox 48"/>
                      <p:cNvSpPr txBox="1"/>
                      <p:nvPr/>
                    </p:nvSpPr>
                    <p:spPr>
                      <a:xfrm>
                        <a:off x="9841442" y="3848771"/>
                        <a:ext cx="465667" cy="307776"/>
                      </a:xfrm>
                      <a:prstGeom prst="rect">
                        <a:avLst/>
                      </a:prstGeom>
                      <a:noFill/>
                    </p:spPr>
                    <p:txBody>
                      <a:bodyPr wrap="squar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500" b="1" i="1">
                                  <a:solidFill>
                                    <a:srgbClr val="000000"/>
                                  </a:solidFill>
                                  <a:latin typeface="Cambria Math" panose="02040503050406030204" pitchFamily="18" charset="0"/>
                                  <a:sym typeface="Symbol" panose="05050102010706020507" pitchFamily="18" charset="2"/>
                                </a:rPr>
                                <m:t></m:t>
                              </m:r>
                            </m:oMath>
                          </m:oMathPara>
                        </a14:m>
                        <a:endParaRPr lang="en-US" b="1" dirty="0">
                          <a:solidFill>
                            <a:srgbClr val="000000"/>
                          </a:solidFill>
                          <a:latin typeface="Arial" panose="020B0604020202020204" pitchFamily="34"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9841442" y="3848772"/>
                        <a:ext cx="465667" cy="307777"/>
                      </a:xfrm>
                      <a:prstGeom prst="rect">
                        <a:avLst/>
                      </a:prstGeom>
                      <a:blipFill rotWithShape="0">
                        <a:blip r:embed="rId19"/>
                        <a:stretch>
                          <a:fillRect b="-12000"/>
                        </a:stretch>
                      </a:blipFill>
                    </p:spPr>
                    <p:txBody>
                      <a:bodyPr/>
                      <a:lstStyle/>
                      <a:p>
                        <a:r>
                          <a:rPr lang="en-US">
                            <a:noFill/>
                          </a:rPr>
                          <a:t> </a:t>
                        </a:r>
                      </a:p>
                    </p:txBody>
                  </p:sp>
                </mc:Fallback>
              </mc:AlternateContent>
            </p:grpSp>
            <p:cxnSp>
              <p:nvCxnSpPr>
                <p:cNvPr id="47" name="Straight Arrow Connector 46"/>
                <p:cNvCxnSpPr/>
                <p:nvPr/>
              </p:nvCxnSpPr>
              <p:spPr>
                <a:xfrm>
                  <a:off x="9334772" y="4002659"/>
                  <a:ext cx="520853" cy="0"/>
                </a:xfrm>
                <a:prstGeom prst="straightConnector1">
                  <a:avLst/>
                </a:prstGeom>
                <a:ln w="31750">
                  <a:solidFill>
                    <a:srgbClr val="7E7FBC"/>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59" name="TextBox 58"/>
                <p:cNvSpPr txBox="1"/>
                <p:nvPr/>
              </p:nvSpPr>
              <p:spPr>
                <a:xfrm>
                  <a:off x="10584625" y="5808516"/>
                  <a:ext cx="948037" cy="369332"/>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2</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2</m:t>
                                </m:r>
                              </m:sub>
                            </m:sSub>
                          </m:e>
                        </m:d>
                      </m:oMath>
                    </m:oMathPara>
                  </a14:m>
                  <a:endParaRPr lang="en-US" dirty="0">
                    <a:solidFill>
                      <a:srgbClr val="000000"/>
                    </a:solidFill>
                    <a:latin typeface="Arial" panose="020B0604020202020204" pitchFamily="34" charset="0"/>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10584625" y="5808516"/>
                  <a:ext cx="948037" cy="369332"/>
                </a:xfrm>
                <a:prstGeom prst="rect">
                  <a:avLst/>
                </a:prstGeom>
                <a:blipFill rotWithShape="0">
                  <a:blip r:embed="rId20"/>
                  <a:stretch>
                    <a:fillRect l="-3448" b="-17391"/>
                  </a:stretch>
                </a:blipFill>
              </p:spPr>
              <p:txBody>
                <a:bodyPr/>
                <a:lstStyle/>
                <a:p>
                  <a:r>
                    <a:rPr lang="en-US">
                      <a:noFill/>
                    </a:rPr>
                    <a:t> </a:t>
                  </a:r>
                </a:p>
              </p:txBody>
            </p:sp>
          </mc:Fallback>
        </mc:AlternateContent>
      </p:grpSp>
      <p:grpSp>
        <p:nvGrpSpPr>
          <p:cNvPr id="4" name="Group 3"/>
          <p:cNvGrpSpPr/>
          <p:nvPr/>
        </p:nvGrpSpPr>
        <p:grpSpPr>
          <a:xfrm>
            <a:off x="7135593" y="1925766"/>
            <a:ext cx="2333039" cy="960867"/>
            <a:chOff x="7796024" y="2181199"/>
            <a:chExt cx="3110719" cy="1281156"/>
          </a:xfrm>
        </p:grpSpPr>
        <p:grpSp>
          <p:nvGrpSpPr>
            <p:cNvPr id="3" name="Group 2"/>
            <p:cNvGrpSpPr/>
            <p:nvPr/>
          </p:nvGrpSpPr>
          <p:grpSpPr>
            <a:xfrm>
              <a:off x="7796024" y="2181199"/>
              <a:ext cx="3089941" cy="1281156"/>
              <a:chOff x="7796024" y="2181199"/>
              <a:chExt cx="3089941" cy="1281156"/>
            </a:xfrm>
          </p:grpSpPr>
          <p:grpSp>
            <p:nvGrpSpPr>
              <p:cNvPr id="8" name="Group 7"/>
              <p:cNvGrpSpPr/>
              <p:nvPr/>
            </p:nvGrpSpPr>
            <p:grpSpPr>
              <a:xfrm>
                <a:off x="7796024" y="2181199"/>
                <a:ext cx="3089941" cy="1281156"/>
                <a:chOff x="7796024" y="2181199"/>
                <a:chExt cx="3089941" cy="1281156"/>
              </a:xfrm>
            </p:grpSpPr>
            <p:grpSp>
              <p:nvGrpSpPr>
                <p:cNvPr id="11" name="Group 10"/>
                <p:cNvGrpSpPr/>
                <p:nvPr/>
              </p:nvGrpSpPr>
              <p:grpSpPr>
                <a:xfrm>
                  <a:off x="7796024" y="2181199"/>
                  <a:ext cx="3077496" cy="944646"/>
                  <a:chOff x="2692044" y="3103639"/>
                  <a:chExt cx="3077496" cy="944646"/>
                </a:xfrm>
              </p:grpSpPr>
              <p:grpSp>
                <p:nvGrpSpPr>
                  <p:cNvPr id="12" name="Group 11"/>
                  <p:cNvGrpSpPr/>
                  <p:nvPr/>
                </p:nvGrpSpPr>
                <p:grpSpPr>
                  <a:xfrm>
                    <a:off x="2692044" y="3103639"/>
                    <a:ext cx="3077496" cy="944646"/>
                    <a:chOff x="2692044" y="3103639"/>
                    <a:chExt cx="3077496" cy="944646"/>
                  </a:xfrm>
                </p:grpSpPr>
                <p:pic>
                  <p:nvPicPr>
                    <p:cNvPr id="14" name="Picture 13"/>
                    <p:cNvPicPr>
                      <a:picLocks noChangeAspect="1"/>
                    </p:cNvPicPr>
                    <p:nvPr/>
                  </p:nvPicPr>
                  <p:blipFill rotWithShape="1">
                    <a:blip r:embed="rId21"/>
                    <a:srcRect l="8139" r="6691" b="63017"/>
                    <a:stretch/>
                  </p:blipFill>
                  <p:spPr>
                    <a:xfrm>
                      <a:off x="2692044" y="3103639"/>
                      <a:ext cx="3077496" cy="927637"/>
                    </a:xfrm>
                    <a:prstGeom prst="rect">
                      <a:avLst/>
                    </a:prstGeom>
                  </p:spPr>
                </p:pic>
                <p:sp>
                  <p:nvSpPr>
                    <p:cNvPr id="15" name="Rectangle 14"/>
                    <p:cNvSpPr/>
                    <p:nvPr/>
                  </p:nvSpPr>
                  <p:spPr>
                    <a:xfrm>
                      <a:off x="2807706" y="3567459"/>
                      <a:ext cx="328993" cy="480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grpSp>
              <p:sp>
                <p:nvSpPr>
                  <p:cNvPr id="13" name="Rectangle 12"/>
                  <p:cNvSpPr/>
                  <p:nvPr/>
                </p:nvSpPr>
                <p:spPr>
                  <a:xfrm>
                    <a:off x="5384039" y="3567459"/>
                    <a:ext cx="328993" cy="480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grpSp>
            <mc:AlternateContent xmlns:mc="http://schemas.openxmlformats.org/markup-compatibility/2006" xmlns:a14="http://schemas.microsoft.com/office/drawing/2010/main">
              <mc:Choice Requires="a14">
                <p:sp>
                  <p:nvSpPr>
                    <p:cNvPr id="35" name="TextBox 34"/>
                    <p:cNvSpPr txBox="1"/>
                    <p:nvPr/>
                  </p:nvSpPr>
                  <p:spPr>
                    <a:xfrm>
                      <a:off x="10420298" y="3154579"/>
                      <a:ext cx="465667" cy="307776"/>
                    </a:xfrm>
                    <a:prstGeom prst="rect">
                      <a:avLst/>
                    </a:prstGeom>
                    <a:noFill/>
                  </p:spPr>
                  <p:txBody>
                    <a:bodyPr wrap="squar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500" b="1" i="1">
                                <a:solidFill>
                                  <a:srgbClr val="000000"/>
                                </a:solidFill>
                                <a:latin typeface="Cambria Math" panose="02040503050406030204" pitchFamily="18" charset="0"/>
                                <a:sym typeface="Symbol" panose="05050102010706020507" pitchFamily="18" charset="2"/>
                              </a:rPr>
                              <m:t></m:t>
                            </m:r>
                          </m:oMath>
                        </m:oMathPara>
                      </a14:m>
                      <a:endParaRPr lang="en-US" b="1" dirty="0">
                        <a:solidFill>
                          <a:srgbClr val="000000"/>
                        </a:solidFill>
                        <a:latin typeface="Arial" panose="020B0604020202020204" pitchFamily="34" charset="0"/>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10420298" y="3154579"/>
                      <a:ext cx="465667" cy="307777"/>
                    </a:xfrm>
                    <a:prstGeom prst="rect">
                      <a:avLst/>
                    </a:prstGeom>
                    <a:blipFill rotWithShape="0">
                      <a:blip r:embed="rId22"/>
                      <a:stretch>
                        <a:fillRect b="-9804"/>
                      </a:stretch>
                    </a:blipFill>
                  </p:spPr>
                  <p:txBody>
                    <a:bodyPr/>
                    <a:lstStyle/>
                    <a:p>
                      <a:r>
                        <a:rPr lang="en-US">
                          <a:noFill/>
                        </a:rPr>
                        <a:t> </a:t>
                      </a:r>
                    </a:p>
                  </p:txBody>
                </p:sp>
              </mc:Fallback>
            </mc:AlternateContent>
            <p:cxnSp>
              <p:nvCxnSpPr>
                <p:cNvPr id="7" name="Straight Arrow Connector 6"/>
                <p:cNvCxnSpPr/>
                <p:nvPr/>
              </p:nvCxnSpPr>
              <p:spPr>
                <a:xfrm>
                  <a:off x="10652516" y="2713843"/>
                  <a:ext cx="0" cy="4808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p:cNvSpPr txBox="1"/>
                  <p:nvPr/>
                </p:nvSpPr>
                <p:spPr>
                  <a:xfrm>
                    <a:off x="7846599" y="2278962"/>
                    <a:ext cx="535605" cy="492443"/>
                  </a:xfrm>
                  <a:prstGeom prst="rect">
                    <a:avLst/>
                  </a:prstGeom>
                  <a:solidFill>
                    <a:schemeClr val="bg1"/>
                  </a:solidFill>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𝑃</m:t>
                              </m:r>
                            </m:e>
                            <m:sub>
                              <m:r>
                                <a:rPr lang="en-US" i="1" dirty="0">
                                  <a:solidFill>
                                    <a:srgbClr val="000000"/>
                                  </a:solidFill>
                                  <a:latin typeface="Cambria Math" panose="02040503050406030204" pitchFamily="18" charset="0"/>
                                </a:rPr>
                                <m:t>1</m:t>
                              </m:r>
                            </m:sub>
                          </m:sSub>
                        </m:oMath>
                      </m:oMathPara>
                    </a14:m>
                    <a:endParaRPr lang="en-US" dirty="0">
                      <a:solidFill>
                        <a:srgbClr val="000000"/>
                      </a:solidFill>
                      <a:latin typeface="Arial" panose="020B0604020202020204" pitchFamily="34" charset="0"/>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7846598" y="2278962"/>
                    <a:ext cx="535605" cy="369332"/>
                  </a:xfrm>
                  <a:prstGeom prst="rect">
                    <a:avLst/>
                  </a:prstGeom>
                  <a:blipFill rotWithShape="0">
                    <a:blip r:embed="rId23"/>
                    <a:stretch>
                      <a:fillRect b="-1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2" name="TextBox 51"/>
                <p:cNvSpPr txBox="1"/>
                <p:nvPr/>
              </p:nvSpPr>
              <p:spPr>
                <a:xfrm>
                  <a:off x="10371138" y="2298768"/>
                  <a:ext cx="535605" cy="492443"/>
                </a:xfrm>
                <a:prstGeom prst="rect">
                  <a:avLst/>
                </a:prstGeom>
                <a:solidFill>
                  <a:schemeClr val="bg1"/>
                </a:solidFill>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𝑃</m:t>
                            </m:r>
                          </m:e>
                          <m:sub>
                            <m:r>
                              <a:rPr lang="en-US" i="1" dirty="0">
                                <a:solidFill>
                                  <a:srgbClr val="000000"/>
                                </a:solidFill>
                                <a:latin typeface="Cambria Math" panose="02040503050406030204" pitchFamily="18" charset="0"/>
                              </a:rPr>
                              <m:t>2</m:t>
                            </m:r>
                          </m:sub>
                        </m:sSub>
                      </m:oMath>
                    </m:oMathPara>
                  </a14:m>
                  <a:endParaRPr lang="en-US" dirty="0">
                    <a:solidFill>
                      <a:srgbClr val="000000"/>
                    </a:solidFill>
                    <a:latin typeface="Arial" panose="020B0604020202020204" pitchFamily="34" charset="0"/>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10371138" y="2298768"/>
                  <a:ext cx="535605" cy="369332"/>
                </a:xfrm>
                <a:prstGeom prst="rect">
                  <a:avLst/>
                </a:prstGeom>
                <a:blipFill rotWithShape="0">
                  <a:blip r:embed="rId2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10509834"/>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94868" y="677110"/>
            <a:ext cx="3712413" cy="4525963"/>
          </a:xfrm>
        </p:spPr>
        <p:txBody>
          <a:bodyPr/>
          <a:lstStyle/>
          <a:p>
            <a:pPr marL="0" indent="0">
              <a:buNone/>
            </a:pPr>
            <a:r>
              <a:rPr lang="en-US" sz="2400" dirty="0"/>
              <a:t>Sometimes the extra step of translation of mRNA into protein is regulated or the time delay associated with it is critical, in this case, we need to extend our interpretation to include the production, translation and degradation of mRNA</a:t>
            </a:r>
            <a:endParaRPr lang="en-US" sz="2400" dirty="0"/>
          </a:p>
          <a:p>
            <a:pPr marL="0" indent="0">
              <a:buNone/>
            </a:pPr>
            <a:endParaRPr lang="en-US" sz="2400" dirty="0"/>
          </a:p>
          <a:p>
            <a:pPr marL="0" indent="0">
              <a:buNone/>
            </a:pPr>
            <a:r>
              <a:rPr lang="en-US" sz="2400" b="1" dirty="0">
                <a:solidFill>
                  <a:srgbClr val="FF0000"/>
                </a:solidFill>
              </a:rPr>
              <a:t>So simple arrow becomes 4 reactions with 4 rate laws!</a:t>
            </a:r>
            <a:endParaRPr lang="en-US" sz="2400" b="1" dirty="0">
              <a:solidFill>
                <a:srgbClr val="FF0000"/>
              </a:solidFill>
            </a:endParaRPr>
          </a:p>
        </p:txBody>
      </p:sp>
      <p:grpSp>
        <p:nvGrpSpPr>
          <p:cNvPr id="4" name="Group 3"/>
          <p:cNvGrpSpPr/>
          <p:nvPr/>
        </p:nvGrpSpPr>
        <p:grpSpPr>
          <a:xfrm>
            <a:off x="6689253" y="771438"/>
            <a:ext cx="3700462" cy="1422307"/>
            <a:chOff x="6967538" y="787867"/>
            <a:chExt cx="3700462" cy="1422307"/>
          </a:xfrm>
        </p:grpSpPr>
        <p:grpSp>
          <p:nvGrpSpPr>
            <p:cNvPr id="5" name="Group 4"/>
            <p:cNvGrpSpPr/>
            <p:nvPr/>
          </p:nvGrpSpPr>
          <p:grpSpPr>
            <a:xfrm>
              <a:off x="6967538" y="787867"/>
              <a:ext cx="3700462" cy="1422307"/>
              <a:chOff x="6967538" y="787867"/>
              <a:chExt cx="3700462" cy="1422307"/>
            </a:xfrm>
          </p:grpSpPr>
          <p:grpSp>
            <p:nvGrpSpPr>
              <p:cNvPr id="7" name="Group 6"/>
              <p:cNvGrpSpPr/>
              <p:nvPr/>
            </p:nvGrpSpPr>
            <p:grpSpPr>
              <a:xfrm>
                <a:off x="6967538" y="787867"/>
                <a:ext cx="3700462" cy="1422307"/>
                <a:chOff x="5443538" y="2045570"/>
                <a:chExt cx="3700462" cy="1422307"/>
              </a:xfrm>
            </p:grpSpPr>
            <p:grpSp>
              <p:nvGrpSpPr>
                <p:cNvPr id="9" name="Group 8"/>
                <p:cNvGrpSpPr/>
                <p:nvPr/>
              </p:nvGrpSpPr>
              <p:grpSpPr>
                <a:xfrm>
                  <a:off x="5443538" y="2045570"/>
                  <a:ext cx="3700462" cy="1422307"/>
                  <a:chOff x="5443538" y="2045570"/>
                  <a:chExt cx="3700462" cy="1422307"/>
                </a:xfrm>
              </p:grpSpPr>
              <p:grpSp>
                <p:nvGrpSpPr>
                  <p:cNvPr id="11" name="Group 10"/>
                  <p:cNvGrpSpPr/>
                  <p:nvPr/>
                </p:nvGrpSpPr>
                <p:grpSpPr>
                  <a:xfrm>
                    <a:off x="5443538" y="2045570"/>
                    <a:ext cx="3700462" cy="1422307"/>
                    <a:chOff x="5443538" y="2045570"/>
                    <a:chExt cx="3700462" cy="1422307"/>
                  </a:xfrm>
                </p:grpSpPr>
                <p:pic>
                  <p:nvPicPr>
                    <p:cNvPr id="13" name="Picture 12"/>
                    <p:cNvPicPr>
                      <a:picLocks noChangeAspect="1"/>
                    </p:cNvPicPr>
                    <p:nvPr/>
                  </p:nvPicPr>
                  <p:blipFill>
                    <a:blip r:embed="rId2"/>
                    <a:stretch>
                      <a:fillRect/>
                    </a:stretch>
                  </p:blipFill>
                  <p:spPr>
                    <a:xfrm>
                      <a:off x="5443538" y="2045570"/>
                      <a:ext cx="3700462" cy="1422307"/>
                    </a:xfrm>
                    <a:prstGeom prst="rect">
                      <a:avLst/>
                    </a:prstGeom>
                  </p:spPr>
                </p:pic>
                <mc:AlternateContent xmlns:mc="http://schemas.openxmlformats.org/markup-compatibility/2006" xmlns:a14="http://schemas.microsoft.com/office/drawing/2010/main">
                  <mc:Choice Requires="a14">
                    <p:sp>
                      <p:nvSpPr>
                        <p:cNvPr id="14" name="Rectangle 13"/>
                        <p:cNvSpPr/>
                        <p:nvPr/>
                      </p:nvSpPr>
                      <p:spPr>
                        <a:xfrm>
                          <a:off x="8580437" y="2699881"/>
                          <a:ext cx="533400" cy="4381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𝑑</m:t>
                                    </m:r>
                                  </m:e>
                                  <m:sub>
                                    <m:r>
                                      <a:rPr lang="en-US" sz="2400" i="1">
                                        <a:solidFill>
                                          <a:srgbClr val="000000"/>
                                        </a:solidFill>
                                        <a:latin typeface="Cambria Math" panose="02040503050406030204" pitchFamily="18" charset="0"/>
                                      </a:rPr>
                                      <m:t>1</m:t>
                                    </m:r>
                                  </m:sub>
                                </m:sSub>
                              </m:oMath>
                            </m:oMathPara>
                          </a14:m>
                          <a:endParaRPr lang="en-US" sz="2400" dirty="0">
                            <a:solidFill>
                              <a:srgbClr val="000000"/>
                            </a:solidFill>
                            <a:latin typeface="Arial"/>
                          </a:endParaRPr>
                        </a:p>
                      </p:txBody>
                    </p:sp>
                  </mc:Choice>
                  <mc:Fallback xmlns="">
                    <p:sp>
                      <p:nvSpPr>
                        <p:cNvPr id="9" name="Rectangle 8"/>
                        <p:cNvSpPr>
                          <a:spLocks noRot="1" noChangeAspect="1" noMove="1" noResize="1" noEditPoints="1" noAdjustHandles="1" noChangeArrowheads="1" noChangeShapeType="1" noTextEdit="1"/>
                        </p:cNvSpPr>
                        <p:nvPr/>
                      </p:nvSpPr>
                      <p:spPr>
                        <a:xfrm>
                          <a:off x="8580437" y="2699881"/>
                          <a:ext cx="533400" cy="438163"/>
                        </a:xfrm>
                        <a:prstGeom prst="rect">
                          <a:avLst/>
                        </a:prstGeom>
                        <a:blipFill rotWithShape="0">
                          <a:blip r:embed="rId16"/>
                          <a:stretch>
                            <a:fillRect l="-5495" b="-3947"/>
                          </a:stretch>
                        </a:blipFill>
                        <a:ln>
                          <a:solidFill>
                            <a:schemeClr val="bg1"/>
                          </a:solidFill>
                        </a:ln>
                      </p:spPr>
                      <p:txBody>
                        <a:bodyPr/>
                        <a:lstStyle/>
                        <a:p>
                          <a:r>
                            <a:rPr lang="en-US">
                              <a:noFill/>
                            </a:rPr>
                            <a:t> </a:t>
                          </a:r>
                        </a:p>
                      </p:txBody>
                    </p:sp>
                  </mc:Fallback>
                </mc:AlternateContent>
              </p:grpSp>
              <p:sp>
                <p:nvSpPr>
                  <p:cNvPr id="12" name="Rectangle 11"/>
                  <p:cNvSpPr/>
                  <p:nvPr/>
                </p:nvSpPr>
                <p:spPr>
                  <a:xfrm>
                    <a:off x="6553200" y="2209800"/>
                    <a:ext cx="2027237"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grpSp>
            <p:sp>
              <p:nvSpPr>
                <p:cNvPr id="10" name="Rectangle 9"/>
                <p:cNvSpPr/>
                <p:nvPr/>
              </p:nvSpPr>
              <p:spPr>
                <a:xfrm>
                  <a:off x="6553200" y="2438400"/>
                  <a:ext cx="228600" cy="3413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grpSp>
          <mc:AlternateContent xmlns:mc="http://schemas.openxmlformats.org/markup-compatibility/2006" xmlns:a14="http://schemas.microsoft.com/office/drawing/2010/main">
            <mc:Choice Requires="a14">
              <p:sp>
                <p:nvSpPr>
                  <p:cNvPr id="8" name="TextBox 7"/>
                  <p:cNvSpPr txBox="1"/>
                  <p:nvPr/>
                </p:nvSpPr>
                <p:spPr>
                  <a:xfrm>
                    <a:off x="7116647" y="996031"/>
                    <a:ext cx="535605" cy="369332"/>
                  </a:xfrm>
                  <a:prstGeom prst="rect">
                    <a:avLst/>
                  </a:prstGeom>
                  <a:solidFill>
                    <a:schemeClr val="bg1"/>
                  </a:solidFill>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𝑃</m:t>
                              </m:r>
                            </m:e>
                            <m:sub>
                              <m:r>
                                <a:rPr lang="en-US" i="1" dirty="0">
                                  <a:solidFill>
                                    <a:srgbClr val="000000"/>
                                  </a:solidFill>
                                  <a:latin typeface="Cambria Math" panose="02040503050406030204" pitchFamily="18" charset="0"/>
                                </a:rPr>
                                <m:t>1</m:t>
                              </m:r>
                            </m:sub>
                          </m:sSub>
                        </m:oMath>
                      </m:oMathPara>
                    </a14:m>
                    <a:endParaRPr lang="en-US" dirty="0">
                      <a:solidFill>
                        <a:srgbClr val="000000"/>
                      </a:solidFill>
                      <a:latin typeface="Arial" panose="020B0604020202020204" pitchFamily="34" charset="0"/>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7116647" y="996031"/>
                    <a:ext cx="535605" cy="369332"/>
                  </a:xfrm>
                  <a:prstGeom prst="rect">
                    <a:avLst/>
                  </a:prstGeom>
                  <a:blipFill rotWithShape="0">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 name="TextBox 5"/>
                <p:cNvSpPr txBox="1"/>
                <p:nvPr/>
              </p:nvSpPr>
              <p:spPr>
                <a:xfrm>
                  <a:off x="9850613" y="1102133"/>
                  <a:ext cx="535605" cy="369332"/>
                </a:xfrm>
                <a:prstGeom prst="rect">
                  <a:avLst/>
                </a:prstGeom>
                <a:solidFill>
                  <a:schemeClr val="bg1"/>
                </a:solidFill>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𝑃</m:t>
                            </m:r>
                          </m:e>
                          <m:sub>
                            <m:r>
                              <a:rPr lang="en-US" i="1" dirty="0">
                                <a:solidFill>
                                  <a:srgbClr val="000000"/>
                                </a:solidFill>
                                <a:latin typeface="Cambria Math" panose="02040503050406030204" pitchFamily="18" charset="0"/>
                              </a:rPr>
                              <m:t>2</m:t>
                            </m:r>
                          </m:sub>
                        </m:sSub>
                      </m:oMath>
                    </m:oMathPara>
                  </a14:m>
                  <a:endParaRPr lang="en-US" dirty="0">
                    <a:solidFill>
                      <a:srgbClr val="000000"/>
                    </a:solidFill>
                    <a:latin typeface="Arial" panose="020B0604020202020204" pitchFamily="34" charset="0"/>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9850613" y="1102133"/>
                  <a:ext cx="535605" cy="369332"/>
                </a:xfrm>
                <a:prstGeom prst="rect">
                  <a:avLst/>
                </a:prstGeom>
                <a:blipFill rotWithShape="0">
                  <a:blip r:embed="rId18"/>
                  <a:stretch>
                    <a:fillRect/>
                  </a:stretch>
                </a:blipFill>
              </p:spPr>
              <p:txBody>
                <a:bodyPr/>
                <a:lstStyle/>
                <a:p>
                  <a:r>
                    <a:rPr lang="en-US">
                      <a:noFill/>
                    </a:rPr>
                    <a:t> </a:t>
                  </a:r>
                </a:p>
              </p:txBody>
            </p:sp>
          </mc:Fallback>
        </mc:AlternateContent>
      </p:grpSp>
      <p:grpSp>
        <p:nvGrpSpPr>
          <p:cNvPr id="15" name="Group 14"/>
          <p:cNvGrpSpPr/>
          <p:nvPr/>
        </p:nvGrpSpPr>
        <p:grpSpPr>
          <a:xfrm>
            <a:off x="5421382" y="2272596"/>
            <a:ext cx="4910337" cy="1422307"/>
            <a:chOff x="6757477" y="2181319"/>
            <a:chExt cx="4910337" cy="1422307"/>
          </a:xfrm>
        </p:grpSpPr>
        <p:grpSp>
          <p:nvGrpSpPr>
            <p:cNvPr id="16" name="Group 15"/>
            <p:cNvGrpSpPr/>
            <p:nvPr/>
          </p:nvGrpSpPr>
          <p:grpSpPr>
            <a:xfrm>
              <a:off x="6757477" y="2181319"/>
              <a:ext cx="4910337" cy="1422307"/>
              <a:chOff x="6757477" y="2181319"/>
              <a:chExt cx="4910337" cy="1422307"/>
            </a:xfrm>
          </p:grpSpPr>
          <p:grpSp>
            <p:nvGrpSpPr>
              <p:cNvPr id="18" name="Group 17"/>
              <p:cNvGrpSpPr/>
              <p:nvPr/>
            </p:nvGrpSpPr>
            <p:grpSpPr>
              <a:xfrm>
                <a:off x="6757477" y="2181319"/>
                <a:ext cx="4910337" cy="1422307"/>
                <a:chOff x="4233663" y="1835842"/>
                <a:chExt cx="4910337" cy="1422307"/>
              </a:xfrm>
            </p:grpSpPr>
            <p:grpSp>
              <p:nvGrpSpPr>
                <p:cNvPr id="20" name="Group 19"/>
                <p:cNvGrpSpPr/>
                <p:nvPr/>
              </p:nvGrpSpPr>
              <p:grpSpPr>
                <a:xfrm>
                  <a:off x="4233663" y="1835842"/>
                  <a:ext cx="4910337" cy="1422307"/>
                  <a:chOff x="4233663" y="1835842"/>
                  <a:chExt cx="4910337" cy="1422307"/>
                </a:xfrm>
              </p:grpSpPr>
              <p:grpSp>
                <p:nvGrpSpPr>
                  <p:cNvPr id="22" name="Group 21"/>
                  <p:cNvGrpSpPr/>
                  <p:nvPr/>
                </p:nvGrpSpPr>
                <p:grpSpPr>
                  <a:xfrm>
                    <a:off x="4233663" y="1835842"/>
                    <a:ext cx="4910337" cy="1422307"/>
                    <a:chOff x="4233663" y="1835842"/>
                    <a:chExt cx="4910337" cy="1422307"/>
                  </a:xfrm>
                </p:grpSpPr>
                <p:grpSp>
                  <p:nvGrpSpPr>
                    <p:cNvPr id="24" name="Group 23"/>
                    <p:cNvGrpSpPr/>
                    <p:nvPr/>
                  </p:nvGrpSpPr>
                  <p:grpSpPr>
                    <a:xfrm>
                      <a:off x="4233663" y="1835842"/>
                      <a:ext cx="4910337" cy="1422307"/>
                      <a:chOff x="4114800" y="5257800"/>
                      <a:chExt cx="4910337" cy="1422307"/>
                    </a:xfrm>
                  </p:grpSpPr>
                  <p:grpSp>
                    <p:nvGrpSpPr>
                      <p:cNvPr id="26" name="Group 25"/>
                      <p:cNvGrpSpPr/>
                      <p:nvPr/>
                    </p:nvGrpSpPr>
                    <p:grpSpPr>
                      <a:xfrm>
                        <a:off x="4114800" y="5257800"/>
                        <a:ext cx="4854160" cy="1422307"/>
                        <a:chOff x="4114800" y="5257800"/>
                        <a:chExt cx="4854160" cy="1422307"/>
                      </a:xfrm>
                    </p:grpSpPr>
                    <p:grpSp>
                      <p:nvGrpSpPr>
                        <p:cNvPr id="28" name="Group 27"/>
                        <p:cNvGrpSpPr/>
                        <p:nvPr/>
                      </p:nvGrpSpPr>
                      <p:grpSpPr>
                        <a:xfrm>
                          <a:off x="4114800" y="5257800"/>
                          <a:ext cx="4854160" cy="1422307"/>
                          <a:chOff x="4114800" y="5257800"/>
                          <a:chExt cx="4854160" cy="1422307"/>
                        </a:xfrm>
                      </p:grpSpPr>
                      <p:grpSp>
                        <p:nvGrpSpPr>
                          <p:cNvPr id="30" name="Group 29"/>
                          <p:cNvGrpSpPr/>
                          <p:nvPr/>
                        </p:nvGrpSpPr>
                        <p:grpSpPr>
                          <a:xfrm>
                            <a:off x="4114800" y="5257800"/>
                            <a:ext cx="4854160" cy="1422307"/>
                            <a:chOff x="4114800" y="5257800"/>
                            <a:chExt cx="4854160" cy="1422307"/>
                          </a:xfrm>
                        </p:grpSpPr>
                        <p:grpSp>
                          <p:nvGrpSpPr>
                            <p:cNvPr id="32" name="Group 31"/>
                            <p:cNvGrpSpPr/>
                            <p:nvPr/>
                          </p:nvGrpSpPr>
                          <p:grpSpPr>
                            <a:xfrm>
                              <a:off x="4114800" y="5257800"/>
                              <a:ext cx="4854160" cy="1422307"/>
                              <a:chOff x="4114800" y="5257800"/>
                              <a:chExt cx="4854160" cy="1422307"/>
                            </a:xfrm>
                          </p:grpSpPr>
                          <p:pic>
                            <p:nvPicPr>
                              <p:cNvPr id="34" name="Picture 33"/>
                              <p:cNvPicPr>
                                <a:picLocks noChangeAspect="1"/>
                              </p:cNvPicPr>
                              <p:nvPr/>
                            </p:nvPicPr>
                            <p:blipFill>
                              <a:blip r:embed="rId2"/>
                              <a:stretch>
                                <a:fillRect/>
                              </a:stretch>
                            </p:blipFill>
                            <p:spPr>
                              <a:xfrm>
                                <a:off x="4114800" y="5257800"/>
                                <a:ext cx="3700462" cy="1422307"/>
                              </a:xfrm>
                              <a:prstGeom prst="rect">
                                <a:avLst/>
                              </a:prstGeom>
                            </p:spPr>
                          </p:pic>
                          <mc:AlternateContent xmlns:mc="http://schemas.openxmlformats.org/markup-compatibility/2006" xmlns:a14="http://schemas.microsoft.com/office/drawing/2010/main">
                            <mc:Choice Requires="a14">
                              <p:sp>
                                <p:nvSpPr>
                                  <p:cNvPr id="35" name="Rectangle 34"/>
                                  <p:cNvSpPr/>
                                  <p:nvPr/>
                                </p:nvSpPr>
                                <p:spPr>
                                  <a:xfrm>
                                    <a:off x="7794065" y="5862163"/>
                                    <a:ext cx="533400" cy="4381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𝑣</m:t>
                                              </m:r>
                                            </m:e>
                                            <m:sub>
                                              <m:r>
                                                <a:rPr lang="en-US" sz="2400" i="1">
                                                  <a:solidFill>
                                                    <a:srgbClr val="000000"/>
                                                  </a:solidFill>
                                                  <a:latin typeface="Cambria Math" panose="02040503050406030204" pitchFamily="18" charset="0"/>
                                                </a:rPr>
                                                <m:t>2</m:t>
                                              </m:r>
                                            </m:sub>
                                          </m:sSub>
                                        </m:oMath>
                                      </m:oMathPara>
                                    </a14:m>
                                    <a:endParaRPr lang="en-US" sz="2400" dirty="0">
                                      <a:solidFill>
                                        <a:srgbClr val="000000"/>
                                      </a:solidFill>
                                      <a:latin typeface="Arial"/>
                                    </a:endParaRPr>
                                  </a:p>
                                </p:txBody>
                              </p:sp>
                            </mc:Choice>
                            <mc:Fallback xmlns="">
                              <p:sp>
                                <p:nvSpPr>
                                  <p:cNvPr id="12" name="Rectangle 11"/>
                                  <p:cNvSpPr>
                                    <a:spLocks noRot="1" noChangeAspect="1" noMove="1" noResize="1" noEditPoints="1" noAdjustHandles="1" noChangeArrowheads="1" noChangeShapeType="1" noTextEdit="1"/>
                                  </p:cNvSpPr>
                                  <p:nvPr/>
                                </p:nvSpPr>
                                <p:spPr>
                                  <a:xfrm>
                                    <a:off x="7794065" y="5862163"/>
                                    <a:ext cx="533400" cy="438163"/>
                                  </a:xfrm>
                                  <a:prstGeom prst="rect">
                                    <a:avLst/>
                                  </a:prstGeom>
                                  <a:blipFill rotWithShape="0">
                                    <a:blip r:embed="rId9"/>
                                    <a:stretch>
                                      <a:fillRect b="-3947"/>
                                    </a:stretch>
                                  </a:blipFill>
                                  <a:ln>
                                    <a:solidFill>
                                      <a:schemeClr val="bg1"/>
                                    </a:solidFill>
                                  </a:ln>
                                </p:spPr>
                                <p:txBody>
                                  <a:bodyPr/>
                                  <a:lstStyle/>
                                  <a:p>
                                    <a:r>
                                      <a:rPr lang="en-US">
                                        <a:noFill/>
                                      </a:rPr>
                                      <a:t> </a:t>
                                    </a:r>
                                  </a:p>
                                </p:txBody>
                              </p:sp>
                            </mc:Fallback>
                          </mc:AlternateContent>
                          <p:pic>
                            <p:nvPicPr>
                              <p:cNvPr id="36" name="Picture 35"/>
                              <p:cNvPicPr>
                                <a:picLocks noChangeAspect="1"/>
                              </p:cNvPicPr>
                              <p:nvPr/>
                            </p:nvPicPr>
                            <p:blipFill rotWithShape="1">
                              <a:blip r:embed="rId2"/>
                              <a:srcRect l="78250"/>
                              <a:stretch/>
                            </p:blipFill>
                            <p:spPr>
                              <a:xfrm>
                                <a:off x="8164098" y="5257800"/>
                                <a:ext cx="804862" cy="1422307"/>
                              </a:xfrm>
                              <a:prstGeom prst="rect">
                                <a:avLst/>
                              </a:prstGeom>
                            </p:spPr>
                          </p:pic>
                          <p:sp>
                            <p:nvSpPr>
                              <p:cNvPr id="37" name="Rectangle 36"/>
                              <p:cNvSpPr/>
                              <p:nvPr/>
                            </p:nvSpPr>
                            <p:spPr>
                              <a:xfrm>
                                <a:off x="7010400" y="5530790"/>
                                <a:ext cx="879648" cy="4381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eaLnBrk="0" fontAlgn="base" hangingPunct="0">
                                  <a:spcBef>
                                    <a:spcPct val="0"/>
                                  </a:spcBef>
                                  <a:spcAft>
                                    <a:spcPct val="0"/>
                                  </a:spcAft>
                                </a:pPr>
                                <a:r>
                                  <a:rPr lang="en-US" dirty="0">
                                    <a:solidFill>
                                      <a:srgbClr val="000000"/>
                                    </a:solidFill>
                                    <a:latin typeface="Arial"/>
                                  </a:rPr>
                                  <a:t>mRNA</a:t>
                                </a:r>
                              </a:p>
                            </p:txBody>
                          </p:sp>
                        </p:grpSp>
                        <mc:AlternateContent xmlns:mc="http://schemas.openxmlformats.org/markup-compatibility/2006" xmlns:a14="http://schemas.microsoft.com/office/drawing/2010/main">
                          <mc:Choice Requires="a14">
                            <p:sp>
                              <p:nvSpPr>
                                <p:cNvPr id="33" name="Rectangle 32"/>
                                <p:cNvSpPr/>
                                <p:nvPr/>
                              </p:nvSpPr>
                              <p:spPr>
                                <a:xfrm>
                                  <a:off x="8409601" y="5936444"/>
                                  <a:ext cx="533400" cy="4381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𝑣</m:t>
                                            </m:r>
                                          </m:e>
                                          <m:sub>
                                            <m:r>
                                              <a:rPr lang="en-US" sz="2400" i="1">
                                                <a:solidFill>
                                                  <a:srgbClr val="000000"/>
                                                </a:solidFill>
                                                <a:latin typeface="Cambria Math" panose="02040503050406030204" pitchFamily="18" charset="0"/>
                                              </a:rPr>
                                              <m:t>3</m:t>
                                            </m:r>
                                          </m:sub>
                                        </m:sSub>
                                      </m:oMath>
                                    </m:oMathPara>
                                  </a14:m>
                                  <a:endParaRPr lang="en-US" sz="2400" dirty="0">
                                    <a:solidFill>
                                      <a:srgbClr val="000000"/>
                                    </a:solidFill>
                                    <a:latin typeface="Arial"/>
                                  </a:endParaRPr>
                                </a:p>
                              </p:txBody>
                            </p:sp>
                          </mc:Choice>
                          <mc:Fallback xmlns="">
                            <p:sp>
                              <p:nvSpPr>
                                <p:cNvPr id="14" name="Rectangle 13"/>
                                <p:cNvSpPr>
                                  <a:spLocks noRot="1" noChangeAspect="1" noMove="1" noResize="1" noEditPoints="1" noAdjustHandles="1" noChangeArrowheads="1" noChangeShapeType="1" noTextEdit="1"/>
                                </p:cNvSpPr>
                                <p:nvPr/>
                              </p:nvSpPr>
                              <p:spPr>
                                <a:xfrm>
                                  <a:off x="8409601" y="5936444"/>
                                  <a:ext cx="533400" cy="438163"/>
                                </a:xfrm>
                                <a:prstGeom prst="rect">
                                  <a:avLst/>
                                </a:prstGeom>
                                <a:blipFill rotWithShape="0">
                                  <a:blip r:embed="rId10"/>
                                  <a:stretch>
                                    <a:fillRect b="-3947"/>
                                  </a:stretch>
                                </a:blipFill>
                                <a:ln>
                                  <a:solidFill>
                                    <a:schemeClr val="bg1"/>
                                  </a:solidFill>
                                </a:ln>
                              </p:spPr>
                              <p:txBody>
                                <a:bodyPr/>
                                <a:lstStyle/>
                                <a:p>
                                  <a:r>
                                    <a:rPr lang="en-US">
                                      <a:noFill/>
                                    </a:rPr>
                                    <a:t> </a:t>
                                  </a:r>
                                </a:p>
                              </p:txBody>
                            </p:sp>
                          </mc:Fallback>
                        </mc:AlternateContent>
                      </p:grpSp>
                      <p:cxnSp>
                        <p:nvCxnSpPr>
                          <p:cNvPr id="31" name="Straight Arrow Connector 30"/>
                          <p:cNvCxnSpPr/>
                          <p:nvPr/>
                        </p:nvCxnSpPr>
                        <p:spPr>
                          <a:xfrm>
                            <a:off x="7822616" y="5781331"/>
                            <a:ext cx="329184" cy="4487"/>
                          </a:xfrm>
                          <a:prstGeom prst="straightConnector1">
                            <a:avLst/>
                          </a:prstGeom>
                          <a:ln w="50800" cap="rnd">
                            <a:solidFill>
                              <a:schemeClr val="tx1"/>
                            </a:solidFill>
                            <a:tailEnd type="oval"/>
                          </a:ln>
                        </p:spPr>
                        <p:style>
                          <a:lnRef idx="1">
                            <a:schemeClr val="accent1"/>
                          </a:lnRef>
                          <a:fillRef idx="0">
                            <a:schemeClr val="accent1"/>
                          </a:fillRef>
                          <a:effectRef idx="0">
                            <a:schemeClr val="accent1"/>
                          </a:effectRef>
                          <a:fontRef idx="minor">
                            <a:schemeClr val="tx1"/>
                          </a:fontRef>
                        </p:style>
                      </p:cxnSp>
                    </p:grpSp>
                    <p:cxnSp>
                      <p:nvCxnSpPr>
                        <p:cNvPr id="29" name="Straight Arrow Connector 28"/>
                        <p:cNvCxnSpPr/>
                        <p:nvPr/>
                      </p:nvCxnSpPr>
                      <p:spPr>
                        <a:xfrm>
                          <a:off x="6935613" y="5516161"/>
                          <a:ext cx="1280160" cy="4487"/>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Rectangle 26"/>
                          <p:cNvSpPr/>
                          <p:nvPr/>
                        </p:nvSpPr>
                        <p:spPr>
                          <a:xfrm>
                            <a:off x="8491737" y="5898039"/>
                            <a:ext cx="533400" cy="4381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𝑑</m:t>
                                      </m:r>
                                    </m:e>
                                    <m:sub>
                                      <m:r>
                                        <a:rPr lang="en-US" sz="2400" i="1">
                                          <a:solidFill>
                                            <a:srgbClr val="000000"/>
                                          </a:solidFill>
                                          <a:latin typeface="Cambria Math" panose="02040503050406030204" pitchFamily="18" charset="0"/>
                                        </a:rPr>
                                        <m:t>1</m:t>
                                      </m:r>
                                    </m:sub>
                                  </m:sSub>
                                </m:oMath>
                              </m:oMathPara>
                            </a14:m>
                            <a:endParaRPr lang="en-US" sz="2400" dirty="0">
                              <a:solidFill>
                                <a:srgbClr val="000000"/>
                              </a:solidFill>
                              <a:latin typeface="Arial"/>
                            </a:endParaRPr>
                          </a:p>
                        </p:txBody>
                      </p:sp>
                    </mc:Choice>
                    <mc:Fallback xmlns="">
                      <p:sp>
                        <p:nvSpPr>
                          <p:cNvPr id="30" name="Rectangle 29"/>
                          <p:cNvSpPr>
                            <a:spLocks noRot="1" noChangeAspect="1" noMove="1" noResize="1" noEditPoints="1" noAdjustHandles="1" noChangeArrowheads="1" noChangeShapeType="1" noTextEdit="1"/>
                          </p:cNvSpPr>
                          <p:nvPr/>
                        </p:nvSpPr>
                        <p:spPr>
                          <a:xfrm>
                            <a:off x="8491737" y="5898039"/>
                            <a:ext cx="533400" cy="438163"/>
                          </a:xfrm>
                          <a:prstGeom prst="rect">
                            <a:avLst/>
                          </a:prstGeom>
                          <a:blipFill rotWithShape="0">
                            <a:blip r:embed="rId11"/>
                            <a:stretch>
                              <a:fillRect l="-5435" b="-4000"/>
                            </a:stretch>
                          </a:blipFill>
                          <a:ln>
                            <a:solidFill>
                              <a:schemeClr val="bg1"/>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5" name="Rectangle 24"/>
                        <p:cNvSpPr/>
                        <p:nvPr/>
                      </p:nvSpPr>
                      <p:spPr>
                        <a:xfrm>
                          <a:off x="7372174" y="2464408"/>
                          <a:ext cx="533400" cy="4381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𝑑</m:t>
                                    </m:r>
                                  </m:e>
                                  <m:sub>
                                    <m:r>
                                      <a:rPr lang="en-US" sz="2400" i="1">
                                        <a:solidFill>
                                          <a:srgbClr val="000000"/>
                                        </a:solidFill>
                                        <a:latin typeface="Cambria Math" panose="02040503050406030204" pitchFamily="18" charset="0"/>
                                      </a:rPr>
                                      <m:t>2</m:t>
                                    </m:r>
                                  </m:sub>
                                </m:sSub>
                              </m:oMath>
                            </m:oMathPara>
                          </a14:m>
                          <a:endParaRPr lang="en-US" sz="2400" dirty="0">
                            <a:solidFill>
                              <a:srgbClr val="000000"/>
                            </a:solidFill>
                            <a:latin typeface="Arial"/>
                          </a:endParaRPr>
                        </a:p>
                      </p:txBody>
                    </p:sp>
                  </mc:Choice>
                  <mc:Fallback xmlns="">
                    <p:sp>
                      <p:nvSpPr>
                        <p:cNvPr id="27" name="Rectangle 26"/>
                        <p:cNvSpPr>
                          <a:spLocks noRot="1" noChangeAspect="1" noMove="1" noResize="1" noEditPoints="1" noAdjustHandles="1" noChangeArrowheads="1" noChangeShapeType="1" noTextEdit="1"/>
                        </p:cNvSpPr>
                        <p:nvPr/>
                      </p:nvSpPr>
                      <p:spPr>
                        <a:xfrm>
                          <a:off x="7372174" y="2464408"/>
                          <a:ext cx="533400" cy="438163"/>
                        </a:xfrm>
                        <a:prstGeom prst="rect">
                          <a:avLst/>
                        </a:prstGeom>
                        <a:blipFill rotWithShape="0">
                          <a:blip r:embed="rId12"/>
                          <a:stretch>
                            <a:fillRect l="-5495" b="-3947"/>
                          </a:stretch>
                        </a:blipFill>
                        <a:ln>
                          <a:solidFill>
                            <a:schemeClr val="bg1"/>
                          </a:solidFill>
                        </a:ln>
                      </p:spPr>
                      <p:txBody>
                        <a:bodyPr/>
                        <a:lstStyle/>
                        <a:p>
                          <a:r>
                            <a:rPr lang="en-US">
                              <a:noFill/>
                            </a:rPr>
                            <a:t> </a:t>
                          </a:r>
                        </a:p>
                      </p:txBody>
                    </p:sp>
                  </mc:Fallback>
                </mc:AlternateContent>
              </p:grpSp>
              <p:sp>
                <p:nvSpPr>
                  <p:cNvPr id="23" name="Rectangle 22"/>
                  <p:cNvSpPr/>
                  <p:nvPr/>
                </p:nvSpPr>
                <p:spPr>
                  <a:xfrm>
                    <a:off x="5410201" y="2032633"/>
                    <a:ext cx="3073912" cy="1779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grpSp>
            <p:sp>
              <p:nvSpPr>
                <p:cNvPr id="21" name="Rectangle 20"/>
                <p:cNvSpPr/>
                <p:nvPr/>
              </p:nvSpPr>
              <p:spPr>
                <a:xfrm>
                  <a:off x="5345221" y="2236656"/>
                  <a:ext cx="228600" cy="3413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grpSp>
          <mc:AlternateContent xmlns:mc="http://schemas.openxmlformats.org/markup-compatibility/2006" xmlns:a14="http://schemas.microsoft.com/office/drawing/2010/main">
            <mc:Choice Requires="a14">
              <p:sp>
                <p:nvSpPr>
                  <p:cNvPr id="19" name="TextBox 18"/>
                  <p:cNvSpPr txBox="1"/>
                  <p:nvPr/>
                </p:nvSpPr>
                <p:spPr>
                  <a:xfrm>
                    <a:off x="6882144" y="2404759"/>
                    <a:ext cx="535605" cy="369332"/>
                  </a:xfrm>
                  <a:prstGeom prst="rect">
                    <a:avLst/>
                  </a:prstGeom>
                  <a:solidFill>
                    <a:schemeClr val="bg1"/>
                  </a:solidFill>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𝑃</m:t>
                              </m:r>
                            </m:e>
                            <m:sub>
                              <m:r>
                                <a:rPr lang="en-US" i="1" dirty="0">
                                  <a:solidFill>
                                    <a:srgbClr val="000000"/>
                                  </a:solidFill>
                                  <a:latin typeface="Cambria Math" panose="02040503050406030204" pitchFamily="18" charset="0"/>
                                </a:rPr>
                                <m:t>1</m:t>
                              </m:r>
                            </m:sub>
                          </m:sSub>
                        </m:oMath>
                      </m:oMathPara>
                    </a14:m>
                    <a:endParaRPr lang="en-US" dirty="0">
                      <a:solidFill>
                        <a:srgbClr val="000000"/>
                      </a:solidFill>
                      <a:latin typeface="Arial" panose="020B0604020202020204" pitchFamily="34" charset="0"/>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6882144" y="2404759"/>
                    <a:ext cx="535605" cy="369332"/>
                  </a:xfrm>
                  <a:prstGeom prst="rect">
                    <a:avLst/>
                  </a:prstGeom>
                  <a:blipFill rotWithShape="0">
                    <a:blip r:embed="rId1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TextBox 16"/>
                <p:cNvSpPr txBox="1"/>
                <p:nvPr/>
              </p:nvSpPr>
              <p:spPr>
                <a:xfrm>
                  <a:off x="10877250" y="2498289"/>
                  <a:ext cx="535605" cy="369332"/>
                </a:xfrm>
                <a:prstGeom prst="rect">
                  <a:avLst/>
                </a:prstGeom>
                <a:solidFill>
                  <a:schemeClr val="bg1"/>
                </a:solidFill>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𝑃</m:t>
                            </m:r>
                          </m:e>
                          <m:sub>
                            <m:r>
                              <a:rPr lang="en-US" i="1" dirty="0">
                                <a:solidFill>
                                  <a:srgbClr val="000000"/>
                                </a:solidFill>
                                <a:latin typeface="Cambria Math" panose="02040503050406030204" pitchFamily="18" charset="0"/>
                              </a:rPr>
                              <m:t>2</m:t>
                            </m:r>
                          </m:sub>
                        </m:sSub>
                      </m:oMath>
                    </m:oMathPara>
                  </a14:m>
                  <a:endParaRPr lang="en-US" dirty="0">
                    <a:solidFill>
                      <a:srgbClr val="000000"/>
                    </a:solidFill>
                    <a:latin typeface="Arial" panose="020B0604020202020204" pitchFamily="34"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10877250" y="2498289"/>
                  <a:ext cx="535605" cy="369332"/>
                </a:xfrm>
                <a:prstGeom prst="rect">
                  <a:avLst/>
                </a:prstGeom>
                <a:blipFill rotWithShape="0">
                  <a:blip r:embed="rId20"/>
                  <a:stretch>
                    <a:fillRect/>
                  </a:stretch>
                </a:blipFill>
              </p:spPr>
              <p:txBody>
                <a:bodyPr/>
                <a:lstStyle/>
                <a:p>
                  <a:r>
                    <a:rPr lang="en-US">
                      <a:noFill/>
                    </a:rPr>
                    <a:t> </a:t>
                  </a:r>
                </a:p>
              </p:txBody>
            </p:sp>
          </mc:Fallback>
        </mc:AlternateContent>
      </p:grpSp>
      <p:grpSp>
        <p:nvGrpSpPr>
          <p:cNvPr id="38" name="Group 37"/>
          <p:cNvGrpSpPr/>
          <p:nvPr/>
        </p:nvGrpSpPr>
        <p:grpSpPr>
          <a:xfrm>
            <a:off x="5407280" y="4224910"/>
            <a:ext cx="2814638" cy="1038153"/>
            <a:chOff x="7060089" y="4134713"/>
            <a:chExt cx="2814638" cy="1038153"/>
          </a:xfrm>
        </p:grpSpPr>
        <p:grpSp>
          <p:nvGrpSpPr>
            <p:cNvPr id="39" name="Group 38"/>
            <p:cNvGrpSpPr/>
            <p:nvPr/>
          </p:nvGrpSpPr>
          <p:grpSpPr>
            <a:xfrm>
              <a:off x="7060089" y="4134713"/>
              <a:ext cx="1745048" cy="1019627"/>
              <a:chOff x="7711645" y="3399306"/>
              <a:chExt cx="1745048" cy="1019627"/>
            </a:xfrm>
          </p:grpSpPr>
          <p:grpSp>
            <p:nvGrpSpPr>
              <p:cNvPr id="43" name="Group 42"/>
              <p:cNvGrpSpPr/>
              <p:nvPr/>
            </p:nvGrpSpPr>
            <p:grpSpPr>
              <a:xfrm>
                <a:off x="7711645" y="3399306"/>
                <a:ext cx="1265923" cy="1019627"/>
                <a:chOff x="1239099" y="4210622"/>
                <a:chExt cx="1265923" cy="1019627"/>
              </a:xfrm>
            </p:grpSpPr>
            <p:grpSp>
              <p:nvGrpSpPr>
                <p:cNvPr id="45" name="Group 44"/>
                <p:cNvGrpSpPr/>
                <p:nvPr/>
              </p:nvGrpSpPr>
              <p:grpSpPr>
                <a:xfrm>
                  <a:off x="1461135" y="4210622"/>
                  <a:ext cx="1043887" cy="1019627"/>
                  <a:chOff x="1461135" y="4210622"/>
                  <a:chExt cx="1043887" cy="1019627"/>
                </a:xfrm>
              </p:grpSpPr>
              <p:grpSp>
                <p:nvGrpSpPr>
                  <p:cNvPr id="47" name="Group 46"/>
                  <p:cNvGrpSpPr/>
                  <p:nvPr/>
                </p:nvGrpSpPr>
                <p:grpSpPr>
                  <a:xfrm>
                    <a:off x="1461135" y="4210622"/>
                    <a:ext cx="1043887" cy="843521"/>
                    <a:chOff x="1461135" y="4210622"/>
                    <a:chExt cx="1043887" cy="843521"/>
                  </a:xfrm>
                </p:grpSpPr>
                <p:pic>
                  <p:nvPicPr>
                    <p:cNvPr id="49" name="Picture 48"/>
                    <p:cNvPicPr>
                      <a:picLocks noChangeAspect="1"/>
                    </p:cNvPicPr>
                    <p:nvPr/>
                  </p:nvPicPr>
                  <p:blipFill rotWithShape="1">
                    <a:blip r:embed="rId21"/>
                    <a:srcRect l="59324" t="8853" r="10974" b="16704"/>
                    <a:stretch/>
                  </p:blipFill>
                  <p:spPr>
                    <a:xfrm>
                      <a:off x="1461135" y="4316724"/>
                      <a:ext cx="1043887" cy="737419"/>
                    </a:xfrm>
                    <a:prstGeom prst="rect">
                      <a:avLst/>
                    </a:prstGeom>
                  </p:spPr>
                </p:pic>
                <mc:AlternateContent xmlns:mc="http://schemas.openxmlformats.org/markup-compatibility/2006" xmlns:a14="http://schemas.microsoft.com/office/drawing/2010/main">
                  <mc:Choice Requires="a14">
                    <p:sp>
                      <p:nvSpPr>
                        <p:cNvPr id="50" name="TextBox 49"/>
                        <p:cNvSpPr txBox="1"/>
                        <p:nvPr/>
                      </p:nvSpPr>
                      <p:spPr>
                        <a:xfrm>
                          <a:off x="1604907" y="4210622"/>
                          <a:ext cx="535605" cy="369332"/>
                        </a:xfrm>
                        <a:prstGeom prst="rect">
                          <a:avLst/>
                        </a:prstGeom>
                        <a:solidFill>
                          <a:schemeClr val="bg1"/>
                        </a:solidFill>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𝑃</m:t>
                                    </m:r>
                                  </m:e>
                                  <m:sub>
                                    <m:r>
                                      <a:rPr lang="en-US" i="1" dirty="0">
                                        <a:solidFill>
                                          <a:srgbClr val="000000"/>
                                        </a:solidFill>
                                        <a:latin typeface="Cambria Math" panose="02040503050406030204" pitchFamily="18" charset="0"/>
                                      </a:rPr>
                                      <m:t>1</m:t>
                                    </m:r>
                                  </m:sub>
                                </m:sSub>
                              </m:oMath>
                            </m:oMathPara>
                          </a14:m>
                          <a:endParaRPr lang="en-US" dirty="0">
                            <a:solidFill>
                              <a:srgbClr val="000000"/>
                            </a:solidFill>
                            <a:latin typeface="Arial" panose="020B0604020202020204" pitchFamily="34"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1604907" y="4210622"/>
                          <a:ext cx="535605" cy="369332"/>
                        </a:xfrm>
                        <a:prstGeom prst="rect">
                          <a:avLst/>
                        </a:prstGeom>
                        <a:blipFill rotWithShape="0">
                          <a:blip r:embed="rId22"/>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48" name="TextBox 47"/>
                      <p:cNvSpPr txBox="1"/>
                      <p:nvPr/>
                    </p:nvSpPr>
                    <p:spPr>
                      <a:xfrm>
                        <a:off x="1531915" y="4953250"/>
                        <a:ext cx="700384" cy="27699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1</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1</m:t>
                                      </m:r>
                                    </m:sub>
                                  </m:sSub>
                                </m:e>
                              </m:d>
                            </m:oMath>
                          </m:oMathPara>
                        </a14:m>
                        <a:endParaRPr lang="en-US" dirty="0">
                          <a:solidFill>
                            <a:srgbClr val="000000"/>
                          </a:solidFill>
                          <a:latin typeface="Arial" panose="020B0604020202020204" pitchFamily="34" charset="0"/>
                        </a:endParaRPr>
                      </a:p>
                    </p:txBody>
                  </p:sp>
                </mc:Choice>
                <mc:Fallback>
                  <p:sp>
                    <p:nvSpPr>
                      <p:cNvPr id="48" name="TextBox 47"/>
                      <p:cNvSpPr txBox="1">
                        <a:spLocks noRot="1" noChangeAspect="1" noMove="1" noResize="1" noEditPoints="1" noAdjustHandles="1" noChangeArrowheads="1" noChangeShapeType="1" noTextEdit="1"/>
                      </p:cNvSpPr>
                      <p:nvPr/>
                    </p:nvSpPr>
                    <p:spPr>
                      <a:xfrm>
                        <a:off x="1531915" y="4953250"/>
                        <a:ext cx="700384" cy="276999"/>
                      </a:xfrm>
                      <a:prstGeom prst="rect">
                        <a:avLst/>
                      </a:prstGeom>
                      <a:blipFill>
                        <a:blip r:embed="rId23"/>
                        <a:stretch>
                          <a:fillRect l="-3478" b="-17778"/>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46" name="TextBox 45"/>
                    <p:cNvSpPr txBox="1"/>
                    <p:nvPr/>
                  </p:nvSpPr>
                  <p:spPr>
                    <a:xfrm>
                      <a:off x="1239099" y="4755118"/>
                      <a:ext cx="254877" cy="27699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000000"/>
                                </a:solidFill>
                                <a:latin typeface="Cambria Math" panose="02040503050406030204" pitchFamily="18" charset="0"/>
                                <a:sym typeface="Symbol" panose="05050102010706020507" pitchFamily="18" charset="2"/>
                              </a:rPr>
                              <m:t></m:t>
                            </m:r>
                          </m:oMath>
                        </m:oMathPara>
                      </a14:m>
                      <a:endParaRPr lang="en-US" dirty="0">
                        <a:solidFill>
                          <a:srgbClr val="000000"/>
                        </a:solidFill>
                        <a:latin typeface="Arial" panose="020B0604020202020204" pitchFamily="34" charset="0"/>
                      </a:endParaRPr>
                    </a:p>
                  </p:txBody>
                </p:sp>
              </mc:Choice>
              <mc:Fallback>
                <p:sp>
                  <p:nvSpPr>
                    <p:cNvPr id="46" name="TextBox 45"/>
                    <p:cNvSpPr txBox="1">
                      <a:spLocks noRot="1" noChangeAspect="1" noMove="1" noResize="1" noEditPoints="1" noAdjustHandles="1" noChangeArrowheads="1" noChangeShapeType="1" noTextEdit="1"/>
                    </p:cNvSpPr>
                    <p:nvPr/>
                  </p:nvSpPr>
                  <p:spPr>
                    <a:xfrm>
                      <a:off x="1239099" y="4755118"/>
                      <a:ext cx="254877" cy="276999"/>
                    </a:xfrm>
                    <a:prstGeom prst="rect">
                      <a:avLst/>
                    </a:prstGeom>
                    <a:blipFill>
                      <a:blip r:embed="rId24"/>
                      <a:stretch>
                        <a:fillRect l="-21429" r="-19048" b="-8696"/>
                      </a:stretch>
                    </a:blipFill>
                  </p:spPr>
                  <p:txBody>
                    <a:bodyPr/>
                    <a:lstStyle/>
                    <a:p>
                      <a:r>
                        <a:rPr lang="en-US">
                          <a:noFill/>
                        </a:rPr>
                        <a:t> </a:t>
                      </a:r>
                    </a:p>
                  </p:txBody>
                </p:sp>
              </mc:Fallback>
            </mc:AlternateContent>
          </p:grpSp>
          <p:sp>
            <p:nvSpPr>
              <p:cNvPr id="44" name="TextBox 43"/>
              <p:cNvSpPr txBox="1"/>
              <p:nvPr/>
            </p:nvSpPr>
            <p:spPr>
              <a:xfrm>
                <a:off x="8679008" y="3878758"/>
                <a:ext cx="777685" cy="307777"/>
              </a:xfrm>
              <a:prstGeom prst="rect">
                <a:avLst/>
              </a:prstGeom>
              <a:solidFill>
                <a:schemeClr val="bg1"/>
              </a:solidFill>
            </p:spPr>
            <p:txBody>
              <a:bodyPr wrap="square" rtlCol="0">
                <a:spAutoFit/>
              </a:bodyPr>
              <a:lstStyle/>
              <a:p>
                <a:pPr eaLnBrk="0" fontAlgn="base" hangingPunct="0">
                  <a:spcBef>
                    <a:spcPct val="0"/>
                  </a:spcBef>
                  <a:spcAft>
                    <a:spcPct val="0"/>
                  </a:spcAft>
                </a:pPr>
                <a:r>
                  <a:rPr lang="en-US" sz="1400" dirty="0">
                    <a:solidFill>
                      <a:srgbClr val="000000"/>
                    </a:solidFill>
                    <a:latin typeface="Arial" panose="020B0604020202020204" pitchFamily="34" charset="0"/>
                  </a:rPr>
                  <a:t>mRNA</a:t>
                </a:r>
                <a:endParaRPr lang="en-US" dirty="0">
                  <a:solidFill>
                    <a:srgbClr val="000000"/>
                  </a:solidFill>
                  <a:latin typeface="Arial" panose="020B0604020202020204" pitchFamily="34" charset="0"/>
                </a:endParaRPr>
              </a:p>
            </p:txBody>
          </p:sp>
        </p:grpSp>
        <mc:AlternateContent xmlns:mc="http://schemas.openxmlformats.org/markup-compatibility/2006">
          <mc:Choice xmlns:a14="http://schemas.microsoft.com/office/drawing/2010/main" Requires="a14">
            <p:sp>
              <p:nvSpPr>
                <p:cNvPr id="40" name="TextBox 39"/>
                <p:cNvSpPr txBox="1"/>
                <p:nvPr/>
              </p:nvSpPr>
              <p:spPr>
                <a:xfrm>
                  <a:off x="8720758" y="4895867"/>
                  <a:ext cx="1153969" cy="27699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𝑑</m:t>
                            </m:r>
                          </m:e>
                          <m:sub>
                            <m:r>
                              <a:rPr lang="en-US" i="1">
                                <a:solidFill>
                                  <a:srgbClr val="000000"/>
                                </a:solidFill>
                                <a:latin typeface="Cambria Math" panose="02040503050406030204" pitchFamily="18" charset="0"/>
                              </a:rPr>
                              <m:t>2</m:t>
                            </m:r>
                          </m:sub>
                        </m:sSub>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𝑚𝑅𝑁𝐴</m:t>
                            </m:r>
                          </m:e>
                        </m:d>
                      </m:oMath>
                    </m:oMathPara>
                  </a14:m>
                  <a:endParaRPr lang="en-US" dirty="0">
                    <a:solidFill>
                      <a:srgbClr val="000000"/>
                    </a:solidFill>
                    <a:latin typeface="Arial" panose="020B0604020202020204" pitchFamily="34" charset="0"/>
                  </a:endParaRPr>
                </a:p>
              </p:txBody>
            </p:sp>
          </mc:Choice>
          <mc:Fallback>
            <p:sp>
              <p:nvSpPr>
                <p:cNvPr id="40" name="TextBox 39"/>
                <p:cNvSpPr txBox="1">
                  <a:spLocks noRot="1" noChangeAspect="1" noMove="1" noResize="1" noEditPoints="1" noAdjustHandles="1" noChangeArrowheads="1" noChangeShapeType="1" noTextEdit="1"/>
                </p:cNvSpPr>
                <p:nvPr/>
              </p:nvSpPr>
              <p:spPr>
                <a:xfrm>
                  <a:off x="8720758" y="4895867"/>
                  <a:ext cx="1153969" cy="276999"/>
                </a:xfrm>
                <a:prstGeom prst="rect">
                  <a:avLst/>
                </a:prstGeom>
                <a:blipFill>
                  <a:blip r:embed="rId25"/>
                  <a:stretch>
                    <a:fillRect l="-4211"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9264578" y="4654318"/>
                  <a:ext cx="465667" cy="307777"/>
                </a:xfrm>
                <a:prstGeom prst="rect">
                  <a:avLst/>
                </a:prstGeom>
                <a:noFill/>
              </p:spPr>
              <p:txBody>
                <a:bodyPr wrap="squar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2000" b="1" i="1">
                            <a:solidFill>
                              <a:srgbClr val="000000"/>
                            </a:solidFill>
                            <a:latin typeface="Cambria Math" panose="02040503050406030204" pitchFamily="18" charset="0"/>
                            <a:sym typeface="Symbol" panose="05050102010706020507" pitchFamily="18" charset="2"/>
                          </a:rPr>
                          <m:t></m:t>
                        </m:r>
                      </m:oMath>
                    </m:oMathPara>
                  </a14:m>
                  <a:endParaRPr lang="en-US" b="1" dirty="0">
                    <a:solidFill>
                      <a:srgbClr val="000000"/>
                    </a:solidFill>
                    <a:latin typeface="Arial" panose="020B0604020202020204" pitchFamily="34" charset="0"/>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9264578" y="4654318"/>
                  <a:ext cx="465667" cy="307777"/>
                </a:xfrm>
                <a:prstGeom prst="rect">
                  <a:avLst/>
                </a:prstGeom>
                <a:blipFill rotWithShape="0">
                  <a:blip r:embed="rId26"/>
                  <a:stretch>
                    <a:fillRect b="-8000"/>
                  </a:stretch>
                </a:blipFill>
              </p:spPr>
              <p:txBody>
                <a:bodyPr/>
                <a:lstStyle/>
                <a:p>
                  <a:r>
                    <a:rPr lang="en-US">
                      <a:noFill/>
                    </a:rPr>
                    <a:t> </a:t>
                  </a:r>
                </a:p>
              </p:txBody>
            </p:sp>
          </mc:Fallback>
        </mc:AlternateContent>
        <p:cxnSp>
          <p:nvCxnSpPr>
            <p:cNvPr id="42" name="Straight Arrow Connector 41"/>
            <p:cNvCxnSpPr/>
            <p:nvPr/>
          </p:nvCxnSpPr>
          <p:spPr>
            <a:xfrm>
              <a:off x="8757908" y="4808206"/>
              <a:ext cx="520854" cy="0"/>
            </a:xfrm>
            <a:prstGeom prst="straightConnector1">
              <a:avLst/>
            </a:prstGeom>
            <a:ln w="31750">
              <a:solidFill>
                <a:srgbClr val="7E7FB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8206578" y="4160580"/>
            <a:ext cx="2357975" cy="1077644"/>
            <a:chOff x="9884857" y="4095221"/>
            <a:chExt cx="2357975" cy="1077644"/>
          </a:xfrm>
        </p:grpSpPr>
        <p:grpSp>
          <p:nvGrpSpPr>
            <p:cNvPr id="52" name="Group 51"/>
            <p:cNvGrpSpPr/>
            <p:nvPr/>
          </p:nvGrpSpPr>
          <p:grpSpPr>
            <a:xfrm>
              <a:off x="9884857" y="4095221"/>
              <a:ext cx="1465254" cy="1077644"/>
              <a:chOff x="7711645" y="3400093"/>
              <a:chExt cx="1465254" cy="1077644"/>
            </a:xfrm>
          </p:grpSpPr>
          <p:grpSp>
            <p:nvGrpSpPr>
              <p:cNvPr id="56" name="Group 55"/>
              <p:cNvGrpSpPr/>
              <p:nvPr/>
            </p:nvGrpSpPr>
            <p:grpSpPr>
              <a:xfrm>
                <a:off x="7711645" y="3400093"/>
                <a:ext cx="1265923" cy="1077644"/>
                <a:chOff x="1239099" y="4211409"/>
                <a:chExt cx="1265923" cy="1077644"/>
              </a:xfrm>
            </p:grpSpPr>
            <p:grpSp>
              <p:nvGrpSpPr>
                <p:cNvPr id="58" name="Group 57"/>
                <p:cNvGrpSpPr/>
                <p:nvPr/>
              </p:nvGrpSpPr>
              <p:grpSpPr>
                <a:xfrm>
                  <a:off x="1327873" y="4211409"/>
                  <a:ext cx="1177149" cy="1077644"/>
                  <a:chOff x="1327873" y="4211409"/>
                  <a:chExt cx="1177149" cy="1077644"/>
                </a:xfrm>
              </p:grpSpPr>
              <p:grpSp>
                <p:nvGrpSpPr>
                  <p:cNvPr id="60" name="Group 59"/>
                  <p:cNvGrpSpPr/>
                  <p:nvPr/>
                </p:nvGrpSpPr>
                <p:grpSpPr>
                  <a:xfrm>
                    <a:off x="1411079" y="4211409"/>
                    <a:ext cx="1093943" cy="842734"/>
                    <a:chOff x="1411079" y="4211409"/>
                    <a:chExt cx="1093943" cy="842734"/>
                  </a:xfrm>
                </p:grpSpPr>
                <p:pic>
                  <p:nvPicPr>
                    <p:cNvPr id="62" name="Picture 61"/>
                    <p:cNvPicPr>
                      <a:picLocks noChangeAspect="1"/>
                    </p:cNvPicPr>
                    <p:nvPr/>
                  </p:nvPicPr>
                  <p:blipFill rotWithShape="1">
                    <a:blip r:embed="rId21"/>
                    <a:srcRect l="59324" t="8853" r="10974" b="16704"/>
                    <a:stretch/>
                  </p:blipFill>
                  <p:spPr>
                    <a:xfrm>
                      <a:off x="1461135" y="4316724"/>
                      <a:ext cx="1043887" cy="737419"/>
                    </a:xfrm>
                    <a:prstGeom prst="rect">
                      <a:avLst/>
                    </a:prstGeom>
                  </p:spPr>
                </p:pic>
                <p:sp>
                  <p:nvSpPr>
                    <p:cNvPr id="63" name="TextBox 62"/>
                    <p:cNvSpPr txBox="1"/>
                    <p:nvPr/>
                  </p:nvSpPr>
                  <p:spPr>
                    <a:xfrm>
                      <a:off x="1411079" y="4211409"/>
                      <a:ext cx="917843" cy="369332"/>
                    </a:xfrm>
                    <a:prstGeom prst="rect">
                      <a:avLst/>
                    </a:prstGeom>
                    <a:solidFill>
                      <a:schemeClr val="bg1"/>
                    </a:solidFill>
                  </p:spPr>
                  <p:txBody>
                    <a:bodyPr wrap="square" rtlCol="0">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mRNA</a:t>
                      </a:r>
                      <a:endParaRPr lang="en-US" dirty="0">
                        <a:solidFill>
                          <a:srgbClr val="000000"/>
                        </a:solidFill>
                        <a:latin typeface="Arial" panose="020B0604020202020204" pitchFamily="34" charset="0"/>
                      </a:endParaRPr>
                    </a:p>
                  </p:txBody>
                </p:sp>
              </p:grpSp>
              <mc:AlternateContent xmlns:mc="http://schemas.openxmlformats.org/markup-compatibility/2006">
                <mc:Choice xmlns:a14="http://schemas.microsoft.com/office/drawing/2010/main" Requires="a14">
                  <p:sp>
                    <p:nvSpPr>
                      <p:cNvPr id="61" name="TextBox 60"/>
                      <p:cNvSpPr txBox="1"/>
                      <p:nvPr/>
                    </p:nvSpPr>
                    <p:spPr>
                      <a:xfrm>
                        <a:off x="1327873" y="5012054"/>
                        <a:ext cx="1144480" cy="27699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𝑚𝑅𝑁𝐴</m:t>
                              </m:r>
                              <m:r>
                                <a:rPr lang="en-US" i="1">
                                  <a:solidFill>
                                    <a:srgbClr val="000000"/>
                                  </a:solidFill>
                                  <a:latin typeface="Cambria Math" panose="02040503050406030204" pitchFamily="18" charset="0"/>
                                </a:rPr>
                                <m:t>)</m:t>
                              </m:r>
                            </m:oMath>
                          </m:oMathPara>
                        </a14:m>
                        <a:endParaRPr lang="en-US" dirty="0">
                          <a:solidFill>
                            <a:srgbClr val="000000"/>
                          </a:solidFill>
                          <a:latin typeface="Arial" panose="020B0604020202020204" pitchFamily="34" charset="0"/>
                        </a:endParaRPr>
                      </a:p>
                    </p:txBody>
                  </p:sp>
                </mc:Choice>
                <mc:Fallback>
                  <p:sp>
                    <p:nvSpPr>
                      <p:cNvPr id="61" name="TextBox 60"/>
                      <p:cNvSpPr txBox="1">
                        <a:spLocks noRot="1" noChangeAspect="1" noMove="1" noResize="1" noEditPoints="1" noAdjustHandles="1" noChangeArrowheads="1" noChangeShapeType="1" noTextEdit="1"/>
                      </p:cNvSpPr>
                      <p:nvPr/>
                    </p:nvSpPr>
                    <p:spPr>
                      <a:xfrm>
                        <a:off x="1327873" y="5012054"/>
                        <a:ext cx="1144480" cy="276999"/>
                      </a:xfrm>
                      <a:prstGeom prst="rect">
                        <a:avLst/>
                      </a:prstGeom>
                      <a:blipFill>
                        <a:blip r:embed="rId27"/>
                        <a:stretch>
                          <a:fillRect l="-2128" r="-6915" b="-37778"/>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59" name="TextBox 58"/>
                    <p:cNvSpPr txBox="1"/>
                    <p:nvPr/>
                  </p:nvSpPr>
                  <p:spPr>
                    <a:xfrm>
                      <a:off x="1239099" y="4755118"/>
                      <a:ext cx="254877" cy="27699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000000"/>
                                </a:solidFill>
                                <a:latin typeface="Cambria Math" panose="02040503050406030204" pitchFamily="18" charset="0"/>
                                <a:sym typeface="Symbol" panose="05050102010706020507" pitchFamily="18" charset="2"/>
                              </a:rPr>
                              <m:t></m:t>
                            </m:r>
                          </m:oMath>
                        </m:oMathPara>
                      </a14:m>
                      <a:endParaRPr lang="en-US" dirty="0">
                        <a:solidFill>
                          <a:srgbClr val="000000"/>
                        </a:solidFill>
                        <a:latin typeface="Arial" panose="020B0604020202020204" pitchFamily="34" charset="0"/>
                      </a:endParaRPr>
                    </a:p>
                  </p:txBody>
                </p:sp>
              </mc:Choice>
              <mc:Fallback>
                <p:sp>
                  <p:nvSpPr>
                    <p:cNvPr id="59" name="TextBox 58"/>
                    <p:cNvSpPr txBox="1">
                      <a:spLocks noRot="1" noChangeAspect="1" noMove="1" noResize="1" noEditPoints="1" noAdjustHandles="1" noChangeArrowheads="1" noChangeShapeType="1" noTextEdit="1"/>
                    </p:cNvSpPr>
                    <p:nvPr/>
                  </p:nvSpPr>
                  <p:spPr>
                    <a:xfrm>
                      <a:off x="1239099" y="4755118"/>
                      <a:ext cx="254877" cy="276999"/>
                    </a:xfrm>
                    <a:prstGeom prst="rect">
                      <a:avLst/>
                    </a:prstGeom>
                    <a:blipFill>
                      <a:blip r:embed="rId28"/>
                      <a:stretch>
                        <a:fillRect l="-21429" r="-19048" b="-1111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7" name="TextBox 56"/>
                  <p:cNvSpPr txBox="1"/>
                  <p:nvPr/>
                </p:nvSpPr>
                <p:spPr>
                  <a:xfrm>
                    <a:off x="8689055" y="3886605"/>
                    <a:ext cx="487844" cy="369332"/>
                  </a:xfrm>
                  <a:prstGeom prst="rect">
                    <a:avLst/>
                  </a:prstGeom>
                  <a:solidFill>
                    <a:schemeClr val="bg1"/>
                  </a:solidFill>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𝑃</m:t>
                              </m:r>
                            </m:e>
                            <m:sub>
                              <m:r>
                                <a:rPr lang="en-US" i="1" dirty="0">
                                  <a:solidFill>
                                    <a:srgbClr val="000000"/>
                                  </a:solidFill>
                                  <a:latin typeface="Cambria Math" panose="02040503050406030204" pitchFamily="18" charset="0"/>
                                </a:rPr>
                                <m:t>2</m:t>
                              </m:r>
                            </m:sub>
                          </m:sSub>
                        </m:oMath>
                      </m:oMathPara>
                    </a14:m>
                    <a:endParaRPr lang="en-US" dirty="0">
                      <a:solidFill>
                        <a:srgbClr val="000000"/>
                      </a:solidFill>
                      <a:latin typeface="Arial" panose="020B0604020202020204" pitchFamily="34" charset="0"/>
                    </a:endParaRPr>
                  </a:p>
                </p:txBody>
              </p:sp>
            </mc:Choice>
            <mc:Fallback xmlns="">
              <p:sp>
                <p:nvSpPr>
                  <p:cNvPr id="97" name="TextBox 96"/>
                  <p:cNvSpPr txBox="1">
                    <a:spLocks noRot="1" noChangeAspect="1" noMove="1" noResize="1" noEditPoints="1" noAdjustHandles="1" noChangeArrowheads="1" noChangeShapeType="1" noTextEdit="1"/>
                  </p:cNvSpPr>
                  <p:nvPr/>
                </p:nvSpPr>
                <p:spPr>
                  <a:xfrm>
                    <a:off x="8689055" y="3886605"/>
                    <a:ext cx="487844" cy="369332"/>
                  </a:xfrm>
                  <a:prstGeom prst="rect">
                    <a:avLst/>
                  </a:prstGeom>
                  <a:blipFill rotWithShape="0">
                    <a:blip r:embed="rId2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p:cNvSpPr txBox="1"/>
                <p:nvPr/>
              </p:nvSpPr>
              <p:spPr>
                <a:xfrm>
                  <a:off x="11777165" y="4643288"/>
                  <a:ext cx="465667" cy="307777"/>
                </a:xfrm>
                <a:prstGeom prst="rect">
                  <a:avLst/>
                </a:prstGeom>
                <a:noFill/>
              </p:spPr>
              <p:txBody>
                <a:bodyPr wrap="squar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2000" b="1" i="1">
                            <a:solidFill>
                              <a:srgbClr val="000000"/>
                            </a:solidFill>
                            <a:latin typeface="Cambria Math" panose="02040503050406030204" pitchFamily="18" charset="0"/>
                            <a:sym typeface="Symbol" panose="05050102010706020507" pitchFamily="18" charset="2"/>
                          </a:rPr>
                          <m:t></m:t>
                        </m:r>
                      </m:oMath>
                    </m:oMathPara>
                  </a14:m>
                  <a:endParaRPr lang="en-US" b="1" dirty="0">
                    <a:solidFill>
                      <a:srgbClr val="000000"/>
                    </a:solidFill>
                    <a:latin typeface="Arial" panose="020B0604020202020204" pitchFamily="34" charset="0"/>
                  </a:endParaRPr>
                </a:p>
              </p:txBody>
            </p:sp>
          </mc:Choice>
          <mc:Fallback xmlns="">
            <p:sp>
              <p:nvSpPr>
                <p:cNvPr id="93" name="TextBox 92"/>
                <p:cNvSpPr txBox="1">
                  <a:spLocks noRot="1" noChangeAspect="1" noMove="1" noResize="1" noEditPoints="1" noAdjustHandles="1" noChangeArrowheads="1" noChangeShapeType="1" noTextEdit="1"/>
                </p:cNvSpPr>
                <p:nvPr/>
              </p:nvSpPr>
              <p:spPr>
                <a:xfrm>
                  <a:off x="11777165" y="4643288"/>
                  <a:ext cx="465667" cy="307777"/>
                </a:xfrm>
                <a:prstGeom prst="rect">
                  <a:avLst/>
                </a:prstGeom>
                <a:blipFill rotWithShape="0">
                  <a:blip r:embed="rId30"/>
                  <a:stretch>
                    <a:fillRect b="-8000"/>
                  </a:stretch>
                </a:blipFill>
              </p:spPr>
              <p:txBody>
                <a:bodyPr/>
                <a:lstStyle/>
                <a:p>
                  <a:r>
                    <a:rPr lang="en-US">
                      <a:noFill/>
                    </a:rPr>
                    <a:t> </a:t>
                  </a:r>
                </a:p>
              </p:txBody>
            </p:sp>
          </mc:Fallback>
        </mc:AlternateContent>
        <p:cxnSp>
          <p:nvCxnSpPr>
            <p:cNvPr id="54" name="Straight Arrow Connector 53"/>
            <p:cNvCxnSpPr/>
            <p:nvPr/>
          </p:nvCxnSpPr>
          <p:spPr>
            <a:xfrm>
              <a:off x="11270495" y="4797176"/>
              <a:ext cx="520854" cy="0"/>
            </a:xfrm>
            <a:prstGeom prst="straightConnector1">
              <a:avLst/>
            </a:prstGeom>
            <a:ln w="31750">
              <a:solidFill>
                <a:srgbClr val="7E7FBC"/>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TextBox 54"/>
                <p:cNvSpPr txBox="1"/>
                <p:nvPr/>
              </p:nvSpPr>
              <p:spPr>
                <a:xfrm>
                  <a:off x="11143842" y="4880361"/>
                  <a:ext cx="715965" cy="27699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𝑑</m:t>
                            </m:r>
                          </m:e>
                          <m:sub>
                            <m:r>
                              <a:rPr lang="en-US" i="1">
                                <a:solidFill>
                                  <a:srgbClr val="000000"/>
                                </a:solidFill>
                                <a:latin typeface="Cambria Math" panose="02040503050406030204" pitchFamily="18" charset="0"/>
                              </a:rPr>
                              <m:t>1</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2</m:t>
                                </m:r>
                              </m:sub>
                            </m:sSub>
                          </m:e>
                        </m:d>
                      </m:oMath>
                    </m:oMathPara>
                  </a14:m>
                  <a:endParaRPr lang="en-US" dirty="0">
                    <a:solidFill>
                      <a:srgbClr val="000000"/>
                    </a:solidFill>
                    <a:latin typeface="Arial" panose="020B0604020202020204" pitchFamily="34" charset="0"/>
                  </a:endParaRPr>
                </a:p>
              </p:txBody>
            </p:sp>
          </mc:Choice>
          <mc:Fallback>
            <p:sp>
              <p:nvSpPr>
                <p:cNvPr id="55" name="TextBox 54"/>
                <p:cNvSpPr txBox="1">
                  <a:spLocks noRot="1" noChangeAspect="1" noMove="1" noResize="1" noEditPoints="1" noAdjustHandles="1" noChangeArrowheads="1" noChangeShapeType="1" noTextEdit="1"/>
                </p:cNvSpPr>
                <p:nvPr/>
              </p:nvSpPr>
              <p:spPr>
                <a:xfrm>
                  <a:off x="11143842" y="4880361"/>
                  <a:ext cx="715965" cy="276999"/>
                </a:xfrm>
                <a:prstGeom prst="rect">
                  <a:avLst/>
                </a:prstGeom>
                <a:blipFill>
                  <a:blip r:embed="rId31"/>
                  <a:stretch>
                    <a:fillRect l="-6838" b="-17391"/>
                  </a:stretch>
                </a:blipFill>
              </p:spPr>
              <p:txBody>
                <a:bodyPr/>
                <a:lstStyle/>
                <a:p>
                  <a:r>
                    <a:rPr lang="en-US">
                      <a:noFill/>
                    </a:rPr>
                    <a:t> </a:t>
                  </a:r>
                </a:p>
              </p:txBody>
            </p:sp>
          </mc:Fallback>
        </mc:AlternateContent>
      </p:grpSp>
      <p:grpSp>
        <p:nvGrpSpPr>
          <p:cNvPr id="64" name="Group 63"/>
          <p:cNvGrpSpPr/>
          <p:nvPr/>
        </p:nvGrpSpPr>
        <p:grpSpPr>
          <a:xfrm>
            <a:off x="5361776" y="5520926"/>
            <a:ext cx="2814638" cy="1038153"/>
            <a:chOff x="6995314" y="5419746"/>
            <a:chExt cx="2814638" cy="1038153"/>
          </a:xfrm>
        </p:grpSpPr>
        <p:grpSp>
          <p:nvGrpSpPr>
            <p:cNvPr id="65" name="Group 64"/>
            <p:cNvGrpSpPr/>
            <p:nvPr/>
          </p:nvGrpSpPr>
          <p:grpSpPr>
            <a:xfrm>
              <a:off x="6995314" y="5419746"/>
              <a:ext cx="2814638" cy="1038153"/>
              <a:chOff x="7060089" y="4134713"/>
              <a:chExt cx="2814638" cy="1038153"/>
            </a:xfrm>
          </p:grpSpPr>
          <p:grpSp>
            <p:nvGrpSpPr>
              <p:cNvPr id="67" name="Group 66"/>
              <p:cNvGrpSpPr/>
              <p:nvPr/>
            </p:nvGrpSpPr>
            <p:grpSpPr>
              <a:xfrm>
                <a:off x="7060089" y="4134713"/>
                <a:ext cx="1745048" cy="1019627"/>
                <a:chOff x="7711645" y="3399306"/>
                <a:chExt cx="1745048" cy="1019627"/>
              </a:xfrm>
            </p:grpSpPr>
            <p:grpSp>
              <p:nvGrpSpPr>
                <p:cNvPr id="71" name="Group 70"/>
                <p:cNvGrpSpPr/>
                <p:nvPr/>
              </p:nvGrpSpPr>
              <p:grpSpPr>
                <a:xfrm>
                  <a:off x="7711645" y="3399306"/>
                  <a:ext cx="1265923" cy="1019627"/>
                  <a:chOff x="1239099" y="4210622"/>
                  <a:chExt cx="1265923" cy="1019627"/>
                </a:xfrm>
              </p:grpSpPr>
              <p:grpSp>
                <p:nvGrpSpPr>
                  <p:cNvPr id="73" name="Group 72"/>
                  <p:cNvGrpSpPr/>
                  <p:nvPr/>
                </p:nvGrpSpPr>
                <p:grpSpPr>
                  <a:xfrm>
                    <a:off x="1461135" y="4210622"/>
                    <a:ext cx="1043887" cy="1019627"/>
                    <a:chOff x="1461135" y="4210622"/>
                    <a:chExt cx="1043887" cy="1019627"/>
                  </a:xfrm>
                </p:grpSpPr>
                <p:grpSp>
                  <p:nvGrpSpPr>
                    <p:cNvPr id="75" name="Group 74"/>
                    <p:cNvGrpSpPr/>
                    <p:nvPr/>
                  </p:nvGrpSpPr>
                  <p:grpSpPr>
                    <a:xfrm>
                      <a:off x="1461135" y="4210622"/>
                      <a:ext cx="1043887" cy="843521"/>
                      <a:chOff x="1461135" y="4210622"/>
                      <a:chExt cx="1043887" cy="843521"/>
                    </a:xfrm>
                  </p:grpSpPr>
                  <p:pic>
                    <p:nvPicPr>
                      <p:cNvPr id="77" name="Picture 76"/>
                      <p:cNvPicPr>
                        <a:picLocks noChangeAspect="1"/>
                      </p:cNvPicPr>
                      <p:nvPr/>
                    </p:nvPicPr>
                    <p:blipFill rotWithShape="1">
                      <a:blip r:embed="rId21"/>
                      <a:srcRect l="59324" t="8853" r="10974" b="16704"/>
                      <a:stretch/>
                    </p:blipFill>
                    <p:spPr>
                      <a:xfrm>
                        <a:off x="1461135" y="4316724"/>
                        <a:ext cx="1043887" cy="737419"/>
                      </a:xfrm>
                      <a:prstGeom prst="rect">
                        <a:avLst/>
                      </a:prstGeom>
                    </p:spPr>
                  </p:pic>
                  <p:sp>
                    <p:nvSpPr>
                      <p:cNvPr id="78" name="TextBox 77"/>
                      <p:cNvSpPr txBox="1"/>
                      <p:nvPr/>
                    </p:nvSpPr>
                    <p:spPr>
                      <a:xfrm>
                        <a:off x="1604907" y="4210622"/>
                        <a:ext cx="535605" cy="369332"/>
                      </a:xfrm>
                      <a:prstGeom prst="rect">
                        <a:avLst/>
                      </a:prstGeom>
                      <a:solidFill>
                        <a:schemeClr val="bg1"/>
                      </a:solidFill>
                    </p:spPr>
                    <p:txBody>
                      <a:bodyPr wrap="square" rtlCol="0">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P1</a:t>
                        </a:r>
                        <a:endParaRPr lang="en-US" dirty="0">
                          <a:solidFill>
                            <a:srgbClr val="000000"/>
                          </a:solidFill>
                          <a:latin typeface="Arial" panose="020B0604020202020204" pitchFamily="34" charset="0"/>
                        </a:endParaRPr>
                      </a:p>
                    </p:txBody>
                  </p:sp>
                </p:grpSp>
                <mc:AlternateContent xmlns:mc="http://schemas.openxmlformats.org/markup-compatibility/2006">
                  <mc:Choice xmlns:a14="http://schemas.microsoft.com/office/drawing/2010/main" Requires="a14">
                    <p:sp>
                      <p:nvSpPr>
                        <p:cNvPr id="76" name="TextBox 75"/>
                        <p:cNvSpPr txBox="1"/>
                        <p:nvPr/>
                      </p:nvSpPr>
                      <p:spPr>
                        <a:xfrm>
                          <a:off x="1531915" y="4953250"/>
                          <a:ext cx="700384" cy="27699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1</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1</m:t>
                                        </m:r>
                                      </m:sub>
                                    </m:sSub>
                                  </m:e>
                                </m:d>
                              </m:oMath>
                            </m:oMathPara>
                          </a14:m>
                          <a:endParaRPr lang="en-US" dirty="0">
                            <a:solidFill>
                              <a:srgbClr val="000000"/>
                            </a:solidFill>
                            <a:latin typeface="Arial" panose="020B0604020202020204" pitchFamily="34" charset="0"/>
                          </a:endParaRPr>
                        </a:p>
                      </p:txBody>
                    </p:sp>
                  </mc:Choice>
                  <mc:Fallback>
                    <p:sp>
                      <p:nvSpPr>
                        <p:cNvPr id="76" name="TextBox 75"/>
                        <p:cNvSpPr txBox="1">
                          <a:spLocks noRot="1" noChangeAspect="1" noMove="1" noResize="1" noEditPoints="1" noAdjustHandles="1" noChangeArrowheads="1" noChangeShapeType="1" noTextEdit="1"/>
                        </p:cNvSpPr>
                        <p:nvPr/>
                      </p:nvSpPr>
                      <p:spPr>
                        <a:xfrm>
                          <a:off x="1531915" y="4953250"/>
                          <a:ext cx="700384" cy="276999"/>
                        </a:xfrm>
                        <a:prstGeom prst="rect">
                          <a:avLst/>
                        </a:prstGeom>
                        <a:blipFill>
                          <a:blip r:embed="rId32"/>
                          <a:stretch>
                            <a:fillRect l="-3509" b="-17391"/>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74" name="TextBox 73"/>
                      <p:cNvSpPr txBox="1"/>
                      <p:nvPr/>
                    </p:nvSpPr>
                    <p:spPr>
                      <a:xfrm>
                        <a:off x="1239099" y="4755118"/>
                        <a:ext cx="254877" cy="27699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000000"/>
                                  </a:solidFill>
                                  <a:latin typeface="Cambria Math" panose="02040503050406030204" pitchFamily="18" charset="0"/>
                                  <a:sym typeface="Symbol" panose="05050102010706020507" pitchFamily="18" charset="2"/>
                                </a:rPr>
                                <m:t></m:t>
                              </m:r>
                            </m:oMath>
                          </m:oMathPara>
                        </a14:m>
                        <a:endParaRPr lang="en-US" dirty="0">
                          <a:solidFill>
                            <a:srgbClr val="000000"/>
                          </a:solidFill>
                          <a:latin typeface="Arial" panose="020B0604020202020204" pitchFamily="34" charset="0"/>
                        </a:endParaRPr>
                      </a:p>
                    </p:txBody>
                  </p:sp>
                </mc:Choice>
                <mc:Fallback>
                  <p:sp>
                    <p:nvSpPr>
                      <p:cNvPr id="74" name="TextBox 73"/>
                      <p:cNvSpPr txBox="1">
                        <a:spLocks noRot="1" noChangeAspect="1" noMove="1" noResize="1" noEditPoints="1" noAdjustHandles="1" noChangeArrowheads="1" noChangeShapeType="1" noTextEdit="1"/>
                      </p:cNvSpPr>
                      <p:nvPr/>
                    </p:nvSpPr>
                    <p:spPr>
                      <a:xfrm>
                        <a:off x="1239099" y="4755118"/>
                        <a:ext cx="254877" cy="276999"/>
                      </a:xfrm>
                      <a:prstGeom prst="rect">
                        <a:avLst/>
                      </a:prstGeom>
                      <a:blipFill>
                        <a:blip r:embed="rId33"/>
                        <a:stretch>
                          <a:fillRect l="-21951" r="-21951" b="-11111"/>
                        </a:stretch>
                      </a:blipFill>
                    </p:spPr>
                    <p:txBody>
                      <a:bodyPr/>
                      <a:lstStyle/>
                      <a:p>
                        <a:r>
                          <a:rPr lang="en-US">
                            <a:noFill/>
                          </a:rPr>
                          <a:t> </a:t>
                        </a:r>
                      </a:p>
                    </p:txBody>
                  </p:sp>
                </mc:Fallback>
              </mc:AlternateContent>
            </p:grpSp>
            <p:sp>
              <p:nvSpPr>
                <p:cNvPr id="72" name="TextBox 71"/>
                <p:cNvSpPr txBox="1"/>
                <p:nvPr/>
              </p:nvSpPr>
              <p:spPr>
                <a:xfrm>
                  <a:off x="8679008" y="3878758"/>
                  <a:ext cx="777685" cy="307777"/>
                </a:xfrm>
                <a:prstGeom prst="rect">
                  <a:avLst/>
                </a:prstGeom>
                <a:solidFill>
                  <a:schemeClr val="bg1"/>
                </a:solidFill>
              </p:spPr>
              <p:txBody>
                <a:bodyPr wrap="square" rtlCol="0">
                  <a:spAutoFit/>
                </a:bodyPr>
                <a:lstStyle/>
                <a:p>
                  <a:pPr eaLnBrk="0" fontAlgn="base" hangingPunct="0">
                    <a:spcBef>
                      <a:spcPct val="0"/>
                    </a:spcBef>
                    <a:spcAft>
                      <a:spcPct val="0"/>
                    </a:spcAft>
                  </a:pPr>
                  <a:r>
                    <a:rPr lang="en-US" sz="1400" dirty="0">
                      <a:solidFill>
                        <a:srgbClr val="000000"/>
                      </a:solidFill>
                      <a:latin typeface="Arial" panose="020B0604020202020204" pitchFamily="34" charset="0"/>
                    </a:rPr>
                    <a:t>mRNA</a:t>
                  </a:r>
                  <a:endParaRPr lang="en-US" sz="1400" dirty="0">
                    <a:solidFill>
                      <a:srgbClr val="000000"/>
                    </a:solidFill>
                    <a:latin typeface="Arial" panose="020B0604020202020204" pitchFamily="34" charset="0"/>
                  </a:endParaRPr>
                </a:p>
              </p:txBody>
            </p:sp>
          </p:grpSp>
          <mc:AlternateContent xmlns:mc="http://schemas.openxmlformats.org/markup-compatibility/2006">
            <mc:Choice xmlns:a14="http://schemas.microsoft.com/office/drawing/2010/main" Requires="a14">
              <p:sp>
                <p:nvSpPr>
                  <p:cNvPr id="68" name="TextBox 67"/>
                  <p:cNvSpPr txBox="1"/>
                  <p:nvPr/>
                </p:nvSpPr>
                <p:spPr>
                  <a:xfrm>
                    <a:off x="8720758" y="4895867"/>
                    <a:ext cx="1153969" cy="27699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𝑑</m:t>
                              </m:r>
                            </m:e>
                            <m:sub>
                              <m:r>
                                <a:rPr lang="en-US" i="1">
                                  <a:solidFill>
                                    <a:srgbClr val="000000"/>
                                  </a:solidFill>
                                  <a:latin typeface="Cambria Math" panose="02040503050406030204" pitchFamily="18" charset="0"/>
                                </a:rPr>
                                <m:t>2</m:t>
                              </m:r>
                            </m:sub>
                          </m:sSub>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𝑚𝑅𝑁𝐴</m:t>
                              </m:r>
                            </m:e>
                          </m:d>
                        </m:oMath>
                      </m:oMathPara>
                    </a14:m>
                    <a:endParaRPr lang="en-US" dirty="0">
                      <a:solidFill>
                        <a:srgbClr val="000000"/>
                      </a:solidFill>
                      <a:latin typeface="Arial" panose="020B0604020202020204" pitchFamily="34" charset="0"/>
                    </a:endParaRPr>
                  </a:p>
                </p:txBody>
              </p:sp>
            </mc:Choice>
            <mc:Fallback>
              <p:sp>
                <p:nvSpPr>
                  <p:cNvPr id="68" name="TextBox 67"/>
                  <p:cNvSpPr txBox="1">
                    <a:spLocks noRot="1" noChangeAspect="1" noMove="1" noResize="1" noEditPoints="1" noAdjustHandles="1" noChangeArrowheads="1" noChangeShapeType="1" noTextEdit="1"/>
                  </p:cNvSpPr>
                  <p:nvPr/>
                </p:nvSpPr>
                <p:spPr>
                  <a:xfrm>
                    <a:off x="8720758" y="4895867"/>
                    <a:ext cx="1153969" cy="276999"/>
                  </a:xfrm>
                  <a:prstGeom prst="rect">
                    <a:avLst/>
                  </a:prstGeom>
                  <a:blipFill>
                    <a:blip r:embed="rId34"/>
                    <a:stretch>
                      <a:fillRect l="-4233"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9264578" y="4654318"/>
                    <a:ext cx="465667" cy="307777"/>
                  </a:xfrm>
                  <a:prstGeom prst="rect">
                    <a:avLst/>
                  </a:prstGeom>
                  <a:noFill/>
                </p:spPr>
                <p:txBody>
                  <a:bodyPr wrap="squar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2000" b="1" i="1">
                              <a:solidFill>
                                <a:srgbClr val="000000"/>
                              </a:solidFill>
                              <a:latin typeface="Cambria Math" panose="02040503050406030204" pitchFamily="18" charset="0"/>
                              <a:sym typeface="Symbol" panose="05050102010706020507" pitchFamily="18" charset="2"/>
                            </a:rPr>
                            <m:t></m:t>
                          </m:r>
                        </m:oMath>
                      </m:oMathPara>
                    </a14:m>
                    <a:endParaRPr lang="en-US" b="1" dirty="0">
                      <a:solidFill>
                        <a:srgbClr val="000000"/>
                      </a:solidFill>
                      <a:latin typeface="Arial" panose="020B0604020202020204" pitchFamily="34" charset="0"/>
                    </a:endParaRPr>
                  </a:p>
                </p:txBody>
              </p:sp>
            </mc:Choice>
            <mc:Fallback xmlns="">
              <p:sp>
                <p:nvSpPr>
                  <p:cNvPr id="81" name="TextBox 80"/>
                  <p:cNvSpPr txBox="1">
                    <a:spLocks noRot="1" noChangeAspect="1" noMove="1" noResize="1" noEditPoints="1" noAdjustHandles="1" noChangeArrowheads="1" noChangeShapeType="1" noTextEdit="1"/>
                  </p:cNvSpPr>
                  <p:nvPr/>
                </p:nvSpPr>
                <p:spPr>
                  <a:xfrm>
                    <a:off x="9264578" y="4654318"/>
                    <a:ext cx="465667" cy="307777"/>
                  </a:xfrm>
                  <a:prstGeom prst="rect">
                    <a:avLst/>
                  </a:prstGeom>
                  <a:blipFill rotWithShape="0">
                    <a:blip r:embed="rId35"/>
                    <a:stretch>
                      <a:fillRect b="-5882"/>
                    </a:stretch>
                  </a:blipFill>
                </p:spPr>
                <p:txBody>
                  <a:bodyPr/>
                  <a:lstStyle/>
                  <a:p>
                    <a:r>
                      <a:rPr lang="en-US">
                        <a:noFill/>
                      </a:rPr>
                      <a:t> </a:t>
                    </a:r>
                  </a:p>
                </p:txBody>
              </p:sp>
            </mc:Fallback>
          </mc:AlternateContent>
          <p:cxnSp>
            <p:nvCxnSpPr>
              <p:cNvPr id="70" name="Straight Arrow Connector 69"/>
              <p:cNvCxnSpPr/>
              <p:nvPr/>
            </p:nvCxnSpPr>
            <p:spPr>
              <a:xfrm>
                <a:off x="8757908" y="4808206"/>
                <a:ext cx="520854" cy="0"/>
              </a:xfrm>
              <a:prstGeom prst="straightConnector1">
                <a:avLst/>
              </a:prstGeom>
              <a:ln w="31750">
                <a:solidFill>
                  <a:srgbClr val="7E7FBC"/>
                </a:solidFill>
                <a:tailEnd type="triangle"/>
              </a:ln>
            </p:spPr>
            <p:style>
              <a:lnRef idx="1">
                <a:schemeClr val="accent1"/>
              </a:lnRef>
              <a:fillRef idx="0">
                <a:schemeClr val="accent1"/>
              </a:fillRef>
              <a:effectRef idx="0">
                <a:schemeClr val="accent1"/>
              </a:effectRef>
              <a:fontRef idx="minor">
                <a:schemeClr val="tx1"/>
              </a:fontRef>
            </p:style>
          </p:cxnSp>
        </p:grpSp>
        <p:sp>
          <p:nvSpPr>
            <p:cNvPr id="66" name="Rectangle 65"/>
            <p:cNvSpPr/>
            <p:nvPr/>
          </p:nvSpPr>
          <p:spPr>
            <a:xfrm>
              <a:off x="7361122" y="5464986"/>
              <a:ext cx="440148" cy="6188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grpSp>
      <p:grpSp>
        <p:nvGrpSpPr>
          <p:cNvPr id="79" name="Group 78"/>
          <p:cNvGrpSpPr/>
          <p:nvPr/>
        </p:nvGrpSpPr>
        <p:grpSpPr>
          <a:xfrm>
            <a:off x="8206578" y="5484555"/>
            <a:ext cx="2357975" cy="1077644"/>
            <a:chOff x="9840115" y="5383376"/>
            <a:chExt cx="2357975" cy="1077644"/>
          </a:xfrm>
        </p:grpSpPr>
        <p:grpSp>
          <p:nvGrpSpPr>
            <p:cNvPr id="80" name="Group 79"/>
            <p:cNvGrpSpPr/>
            <p:nvPr/>
          </p:nvGrpSpPr>
          <p:grpSpPr>
            <a:xfrm>
              <a:off x="9840115" y="5383376"/>
              <a:ext cx="2357975" cy="1077644"/>
              <a:chOff x="9884857" y="4095221"/>
              <a:chExt cx="2357975" cy="1077644"/>
            </a:xfrm>
          </p:grpSpPr>
          <p:grpSp>
            <p:nvGrpSpPr>
              <p:cNvPr id="82" name="Group 81"/>
              <p:cNvGrpSpPr/>
              <p:nvPr/>
            </p:nvGrpSpPr>
            <p:grpSpPr>
              <a:xfrm>
                <a:off x="9884857" y="4095221"/>
                <a:ext cx="1467965" cy="1077644"/>
                <a:chOff x="7711645" y="3400093"/>
                <a:chExt cx="1467965" cy="1077644"/>
              </a:xfrm>
            </p:grpSpPr>
            <p:grpSp>
              <p:nvGrpSpPr>
                <p:cNvPr id="86" name="Group 85"/>
                <p:cNvGrpSpPr/>
                <p:nvPr/>
              </p:nvGrpSpPr>
              <p:grpSpPr>
                <a:xfrm>
                  <a:off x="7711645" y="3400093"/>
                  <a:ext cx="1265923" cy="1077644"/>
                  <a:chOff x="1239099" y="4211409"/>
                  <a:chExt cx="1265923" cy="1077644"/>
                </a:xfrm>
              </p:grpSpPr>
              <p:grpSp>
                <p:nvGrpSpPr>
                  <p:cNvPr id="88" name="Group 87"/>
                  <p:cNvGrpSpPr/>
                  <p:nvPr/>
                </p:nvGrpSpPr>
                <p:grpSpPr>
                  <a:xfrm>
                    <a:off x="1327873" y="4211409"/>
                    <a:ext cx="1177149" cy="1077644"/>
                    <a:chOff x="1327873" y="4211409"/>
                    <a:chExt cx="1177149" cy="1077644"/>
                  </a:xfrm>
                </p:grpSpPr>
                <p:grpSp>
                  <p:nvGrpSpPr>
                    <p:cNvPr id="90" name="Group 89"/>
                    <p:cNvGrpSpPr/>
                    <p:nvPr/>
                  </p:nvGrpSpPr>
                  <p:grpSpPr>
                    <a:xfrm>
                      <a:off x="1411079" y="4211409"/>
                      <a:ext cx="1093943" cy="842734"/>
                      <a:chOff x="1411079" y="4211409"/>
                      <a:chExt cx="1093943" cy="842734"/>
                    </a:xfrm>
                  </p:grpSpPr>
                  <p:pic>
                    <p:nvPicPr>
                      <p:cNvPr id="92" name="Picture 91"/>
                      <p:cNvPicPr>
                        <a:picLocks noChangeAspect="1"/>
                      </p:cNvPicPr>
                      <p:nvPr/>
                    </p:nvPicPr>
                    <p:blipFill rotWithShape="1">
                      <a:blip r:embed="rId21"/>
                      <a:srcRect l="59324" t="8853" r="10974" b="16704"/>
                      <a:stretch/>
                    </p:blipFill>
                    <p:spPr>
                      <a:xfrm>
                        <a:off x="1461135" y="4316724"/>
                        <a:ext cx="1043887" cy="737419"/>
                      </a:xfrm>
                      <a:prstGeom prst="rect">
                        <a:avLst/>
                      </a:prstGeom>
                    </p:spPr>
                  </p:pic>
                  <p:sp>
                    <p:nvSpPr>
                      <p:cNvPr id="93" name="TextBox 92"/>
                      <p:cNvSpPr txBox="1"/>
                      <p:nvPr/>
                    </p:nvSpPr>
                    <p:spPr>
                      <a:xfrm>
                        <a:off x="1411079" y="4211409"/>
                        <a:ext cx="801613" cy="369332"/>
                      </a:xfrm>
                      <a:prstGeom prst="rect">
                        <a:avLst/>
                      </a:prstGeom>
                      <a:solidFill>
                        <a:schemeClr val="bg1"/>
                      </a:solidFill>
                    </p:spPr>
                    <p:txBody>
                      <a:bodyPr wrap="square" rtlCol="0">
                        <a:spAutoFit/>
                      </a:bodyPr>
                      <a:lstStyle/>
                      <a:p>
                        <a:pPr eaLnBrk="0" fontAlgn="base" hangingPunct="0">
                          <a:spcBef>
                            <a:spcPct val="0"/>
                          </a:spcBef>
                          <a:spcAft>
                            <a:spcPct val="0"/>
                          </a:spcAft>
                        </a:pPr>
                        <a:r>
                          <a:rPr lang="en-US" dirty="0" err="1">
                            <a:solidFill>
                              <a:srgbClr val="000000"/>
                            </a:solidFill>
                            <a:latin typeface="Arial" panose="020B0604020202020204" pitchFamily="34" charset="0"/>
                          </a:rPr>
                          <a:t>mRN</a:t>
                        </a:r>
                        <a:endParaRPr lang="en-US" dirty="0">
                          <a:solidFill>
                            <a:srgbClr val="000000"/>
                          </a:solidFill>
                          <a:latin typeface="Arial" panose="020B0604020202020204" pitchFamily="34" charset="0"/>
                        </a:endParaRPr>
                      </a:p>
                    </p:txBody>
                  </p:sp>
                </p:grpSp>
                <mc:AlternateContent xmlns:mc="http://schemas.openxmlformats.org/markup-compatibility/2006">
                  <mc:Choice xmlns:a14="http://schemas.microsoft.com/office/drawing/2010/main" Requires="a14">
                    <p:sp>
                      <p:nvSpPr>
                        <p:cNvPr id="91" name="TextBox 90"/>
                        <p:cNvSpPr txBox="1"/>
                        <p:nvPr/>
                      </p:nvSpPr>
                      <p:spPr>
                        <a:xfrm>
                          <a:off x="1327873" y="5012054"/>
                          <a:ext cx="1144480" cy="27699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𝑚𝑅𝑁𝐴</m:t>
                                </m:r>
                                <m:r>
                                  <a:rPr lang="en-US" i="1">
                                    <a:solidFill>
                                      <a:srgbClr val="000000"/>
                                    </a:solidFill>
                                    <a:latin typeface="Cambria Math" panose="02040503050406030204" pitchFamily="18" charset="0"/>
                                  </a:rPr>
                                  <m:t>)</m:t>
                                </m:r>
                              </m:oMath>
                            </m:oMathPara>
                          </a14:m>
                          <a:endParaRPr lang="en-US" dirty="0">
                            <a:solidFill>
                              <a:srgbClr val="000000"/>
                            </a:solidFill>
                            <a:latin typeface="Arial" panose="020B0604020202020204" pitchFamily="34" charset="0"/>
                          </a:endParaRPr>
                        </a:p>
                      </p:txBody>
                    </p:sp>
                  </mc:Choice>
                  <mc:Fallback>
                    <p:sp>
                      <p:nvSpPr>
                        <p:cNvPr id="91" name="TextBox 90"/>
                        <p:cNvSpPr txBox="1">
                          <a:spLocks noRot="1" noChangeAspect="1" noMove="1" noResize="1" noEditPoints="1" noAdjustHandles="1" noChangeArrowheads="1" noChangeShapeType="1" noTextEdit="1"/>
                        </p:cNvSpPr>
                        <p:nvPr/>
                      </p:nvSpPr>
                      <p:spPr>
                        <a:xfrm>
                          <a:off x="1327873" y="5012054"/>
                          <a:ext cx="1144480" cy="276999"/>
                        </a:xfrm>
                        <a:prstGeom prst="rect">
                          <a:avLst/>
                        </a:prstGeom>
                        <a:blipFill>
                          <a:blip r:embed="rId36"/>
                          <a:stretch>
                            <a:fillRect l="-2128" r="-6915" b="-37778"/>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89" name="TextBox 88"/>
                      <p:cNvSpPr txBox="1"/>
                      <p:nvPr/>
                    </p:nvSpPr>
                    <p:spPr>
                      <a:xfrm>
                        <a:off x="1239099" y="4755118"/>
                        <a:ext cx="254877" cy="27699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000000"/>
                                  </a:solidFill>
                                  <a:latin typeface="Cambria Math" panose="02040503050406030204" pitchFamily="18" charset="0"/>
                                  <a:sym typeface="Symbol" panose="05050102010706020507" pitchFamily="18" charset="2"/>
                                </a:rPr>
                                <m:t></m:t>
                              </m:r>
                            </m:oMath>
                          </m:oMathPara>
                        </a14:m>
                        <a:endParaRPr lang="en-US" dirty="0">
                          <a:solidFill>
                            <a:srgbClr val="000000"/>
                          </a:solidFill>
                          <a:latin typeface="Arial" panose="020B0604020202020204" pitchFamily="34" charset="0"/>
                        </a:endParaRPr>
                      </a:p>
                    </p:txBody>
                  </p:sp>
                </mc:Choice>
                <mc:Fallback>
                  <p:sp>
                    <p:nvSpPr>
                      <p:cNvPr id="89" name="TextBox 88"/>
                      <p:cNvSpPr txBox="1">
                        <a:spLocks noRot="1" noChangeAspect="1" noMove="1" noResize="1" noEditPoints="1" noAdjustHandles="1" noChangeArrowheads="1" noChangeShapeType="1" noTextEdit="1"/>
                      </p:cNvSpPr>
                      <p:nvPr/>
                    </p:nvSpPr>
                    <p:spPr>
                      <a:xfrm>
                        <a:off x="1239099" y="4755118"/>
                        <a:ext cx="254877" cy="276999"/>
                      </a:xfrm>
                      <a:prstGeom prst="rect">
                        <a:avLst/>
                      </a:prstGeom>
                      <a:blipFill>
                        <a:blip r:embed="rId37"/>
                        <a:stretch>
                          <a:fillRect l="-21429" r="-19048" b="-1111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7" name="TextBox 86"/>
                    <p:cNvSpPr txBox="1"/>
                    <p:nvPr/>
                  </p:nvSpPr>
                  <p:spPr>
                    <a:xfrm>
                      <a:off x="8685237" y="3897635"/>
                      <a:ext cx="494373" cy="369332"/>
                    </a:xfrm>
                    <a:prstGeom prst="rect">
                      <a:avLst/>
                    </a:prstGeom>
                    <a:solidFill>
                      <a:schemeClr val="bg1"/>
                    </a:solidFill>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dirty="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𝑃</m:t>
                                </m:r>
                              </m:e>
                              <m:sub>
                                <m:r>
                                  <a:rPr lang="en-US" i="1" dirty="0">
                                    <a:solidFill>
                                      <a:srgbClr val="000000"/>
                                    </a:solidFill>
                                    <a:latin typeface="Cambria Math" panose="02040503050406030204" pitchFamily="18" charset="0"/>
                                  </a:rPr>
                                  <m:t>2</m:t>
                                </m:r>
                              </m:sub>
                            </m:sSub>
                          </m:oMath>
                        </m:oMathPara>
                      </a14:m>
                      <a:endParaRPr lang="en-US" dirty="0">
                        <a:solidFill>
                          <a:srgbClr val="000000"/>
                        </a:solidFill>
                        <a:latin typeface="Arial" panose="020B0604020202020204" pitchFamily="34" charset="0"/>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8685237" y="3897635"/>
                      <a:ext cx="494373" cy="369332"/>
                    </a:xfrm>
                    <a:prstGeom prst="rect">
                      <a:avLst/>
                    </a:prstGeom>
                    <a:blipFill rotWithShape="0">
                      <a:blip r:embed="rId3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3" name="TextBox 82"/>
                  <p:cNvSpPr txBox="1"/>
                  <p:nvPr/>
                </p:nvSpPr>
                <p:spPr>
                  <a:xfrm>
                    <a:off x="11777165" y="4643288"/>
                    <a:ext cx="465667" cy="307777"/>
                  </a:xfrm>
                  <a:prstGeom prst="rect">
                    <a:avLst/>
                  </a:prstGeom>
                  <a:noFill/>
                </p:spPr>
                <p:txBody>
                  <a:bodyPr wrap="squar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2000" b="1" i="1">
                              <a:solidFill>
                                <a:srgbClr val="000000"/>
                              </a:solidFill>
                              <a:latin typeface="Cambria Math" panose="02040503050406030204" pitchFamily="18" charset="0"/>
                              <a:sym typeface="Symbol" panose="05050102010706020507" pitchFamily="18" charset="2"/>
                            </a:rPr>
                            <m:t></m:t>
                          </m:r>
                        </m:oMath>
                      </m:oMathPara>
                    </a14:m>
                    <a:endParaRPr lang="en-US" b="1" dirty="0">
                      <a:solidFill>
                        <a:srgbClr val="000000"/>
                      </a:solidFill>
                      <a:latin typeface="Arial" panose="020B0604020202020204" pitchFamily="34" charset="0"/>
                    </a:endParaRPr>
                  </a:p>
                </p:txBody>
              </p:sp>
            </mc:Choice>
            <mc:Fallback xmlns="">
              <p:sp>
                <p:nvSpPr>
                  <p:cNvPr id="75" name="TextBox 74"/>
                  <p:cNvSpPr txBox="1">
                    <a:spLocks noRot="1" noChangeAspect="1" noMove="1" noResize="1" noEditPoints="1" noAdjustHandles="1" noChangeArrowheads="1" noChangeShapeType="1" noTextEdit="1"/>
                  </p:cNvSpPr>
                  <p:nvPr/>
                </p:nvSpPr>
                <p:spPr>
                  <a:xfrm>
                    <a:off x="11777165" y="4643288"/>
                    <a:ext cx="465667" cy="307777"/>
                  </a:xfrm>
                  <a:prstGeom prst="rect">
                    <a:avLst/>
                  </a:prstGeom>
                  <a:blipFill rotWithShape="0">
                    <a:blip r:embed="rId39"/>
                    <a:stretch>
                      <a:fillRect b="-8000"/>
                    </a:stretch>
                  </a:blipFill>
                </p:spPr>
                <p:txBody>
                  <a:bodyPr/>
                  <a:lstStyle/>
                  <a:p>
                    <a:r>
                      <a:rPr lang="en-US">
                        <a:noFill/>
                      </a:rPr>
                      <a:t> </a:t>
                    </a:r>
                  </a:p>
                </p:txBody>
              </p:sp>
            </mc:Fallback>
          </mc:AlternateContent>
          <p:cxnSp>
            <p:nvCxnSpPr>
              <p:cNvPr id="84" name="Straight Arrow Connector 83"/>
              <p:cNvCxnSpPr/>
              <p:nvPr/>
            </p:nvCxnSpPr>
            <p:spPr>
              <a:xfrm>
                <a:off x="11270495" y="4797176"/>
                <a:ext cx="520854" cy="0"/>
              </a:xfrm>
              <a:prstGeom prst="straightConnector1">
                <a:avLst/>
              </a:prstGeom>
              <a:ln w="31750">
                <a:solidFill>
                  <a:srgbClr val="7E7FBC"/>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5" name="TextBox 84"/>
                  <p:cNvSpPr txBox="1"/>
                  <p:nvPr/>
                </p:nvSpPr>
                <p:spPr>
                  <a:xfrm>
                    <a:off x="11143842" y="4880361"/>
                    <a:ext cx="715965" cy="27699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𝑑</m:t>
                              </m:r>
                            </m:e>
                            <m:sub>
                              <m:r>
                                <a:rPr lang="en-US" i="1">
                                  <a:solidFill>
                                    <a:srgbClr val="000000"/>
                                  </a:solidFill>
                                  <a:latin typeface="Cambria Math" panose="02040503050406030204" pitchFamily="18" charset="0"/>
                                </a:rPr>
                                <m:t>1</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2</m:t>
                                  </m:r>
                                </m:sub>
                              </m:sSub>
                            </m:e>
                          </m:d>
                        </m:oMath>
                      </m:oMathPara>
                    </a14:m>
                    <a:endParaRPr lang="en-US" dirty="0">
                      <a:solidFill>
                        <a:srgbClr val="000000"/>
                      </a:solidFill>
                      <a:latin typeface="Arial" panose="020B0604020202020204" pitchFamily="34" charset="0"/>
                    </a:endParaRPr>
                  </a:p>
                </p:txBody>
              </p:sp>
            </mc:Choice>
            <mc:Fallback>
              <p:sp>
                <p:nvSpPr>
                  <p:cNvPr id="85" name="TextBox 84"/>
                  <p:cNvSpPr txBox="1">
                    <a:spLocks noRot="1" noChangeAspect="1" noMove="1" noResize="1" noEditPoints="1" noAdjustHandles="1" noChangeArrowheads="1" noChangeShapeType="1" noTextEdit="1"/>
                  </p:cNvSpPr>
                  <p:nvPr/>
                </p:nvSpPr>
                <p:spPr>
                  <a:xfrm>
                    <a:off x="11143842" y="4880361"/>
                    <a:ext cx="715965" cy="276999"/>
                  </a:xfrm>
                  <a:prstGeom prst="rect">
                    <a:avLst/>
                  </a:prstGeom>
                  <a:blipFill>
                    <a:blip r:embed="rId40"/>
                    <a:stretch>
                      <a:fillRect l="-6838" b="-17391"/>
                    </a:stretch>
                  </a:blipFill>
                </p:spPr>
                <p:txBody>
                  <a:bodyPr/>
                  <a:lstStyle/>
                  <a:p>
                    <a:r>
                      <a:rPr lang="en-US">
                        <a:noFill/>
                      </a:rPr>
                      <a:t> </a:t>
                    </a:r>
                  </a:p>
                </p:txBody>
              </p:sp>
            </mc:Fallback>
          </mc:AlternateContent>
        </p:grpSp>
        <p:sp>
          <p:nvSpPr>
            <p:cNvPr id="81" name="Rectangle 80"/>
            <p:cNvSpPr/>
            <p:nvPr/>
          </p:nvSpPr>
          <p:spPr>
            <a:xfrm>
              <a:off x="10104676" y="5419746"/>
              <a:ext cx="519407" cy="6188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grpSp>
      <p:sp>
        <p:nvSpPr>
          <p:cNvPr id="94" name="Rectangle 2"/>
          <p:cNvSpPr>
            <a:spLocks noGrp="1" noChangeArrowheads="1"/>
          </p:cNvSpPr>
          <p:nvPr>
            <p:ph type="title"/>
          </p:nvPr>
        </p:nvSpPr>
        <p:spPr>
          <a:xfrm>
            <a:off x="1524000" y="33867"/>
            <a:ext cx="9144000" cy="628650"/>
          </a:xfrm>
        </p:spPr>
        <p:txBody>
          <a:bodyPr/>
          <a:lstStyle/>
          <a:p>
            <a:pPr eaLnBrk="1" hangingPunct="1"/>
            <a:r>
              <a:rPr lang="en-US" sz="2800" b="1" dirty="0">
                <a:solidFill>
                  <a:srgbClr val="0000CC"/>
                </a:solidFill>
              </a:rPr>
              <a:t>Gene Regulatory Networks: </a:t>
            </a:r>
            <a:r>
              <a:rPr lang="en-US" sz="2800" b="1" dirty="0">
                <a:solidFill>
                  <a:srgbClr val="0000CC"/>
                </a:solidFill>
              </a:rPr>
              <a:t>Including Translation</a:t>
            </a:r>
            <a:endParaRPr lang="en-US" sz="2800" b="1" dirty="0">
              <a:solidFill>
                <a:srgbClr val="0000CC"/>
              </a:solidFill>
            </a:endParaRPr>
          </a:p>
        </p:txBody>
      </p:sp>
      <p:pic>
        <p:nvPicPr>
          <p:cNvPr id="95" name="Picture 94"/>
          <p:cNvPicPr>
            <a:picLocks noChangeAspect="1"/>
          </p:cNvPicPr>
          <p:nvPr/>
        </p:nvPicPr>
        <p:blipFill rotWithShape="1">
          <a:blip r:embed="rId41"/>
          <a:srcRect l="26766" t="23098" r="64487" b="37057"/>
          <a:stretch/>
        </p:blipFill>
        <p:spPr>
          <a:xfrm>
            <a:off x="6157189" y="893010"/>
            <a:ext cx="272846" cy="895276"/>
          </a:xfrm>
          <a:prstGeom prst="rect">
            <a:avLst/>
          </a:prstGeom>
        </p:spPr>
      </p:pic>
    </p:spTree>
    <p:extLst>
      <p:ext uri="{BB962C8B-B14F-4D97-AF65-F5344CB8AC3E}">
        <p14:creationId xmlns:p14="http://schemas.microsoft.com/office/powerpoint/2010/main" val="32241887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715962"/>
          </a:xfrm>
        </p:spPr>
        <p:txBody>
          <a:bodyPr>
            <a:noAutofit/>
          </a:bodyPr>
          <a:lstStyle/>
          <a:p>
            <a:r>
              <a:rPr lang="en-US" sz="3600" b="1" dirty="0">
                <a:solidFill>
                  <a:srgbClr val="0000CC"/>
                </a:solidFill>
              </a:rPr>
              <a:t>Gene Regulatory Networks—Motifs</a:t>
            </a:r>
            <a:endParaRPr lang="en-US" sz="3600" b="1" dirty="0">
              <a:solidFill>
                <a:srgbClr val="0000CC"/>
              </a:solidFill>
            </a:endParaRPr>
          </a:p>
        </p:txBody>
      </p:sp>
      <p:sp>
        <p:nvSpPr>
          <p:cNvPr id="6" name="TextBox 5"/>
          <p:cNvSpPr txBox="1"/>
          <p:nvPr/>
        </p:nvSpPr>
        <p:spPr>
          <a:xfrm>
            <a:off x="1736196" y="677780"/>
            <a:ext cx="5045604" cy="923330"/>
          </a:xfrm>
          <a:prstGeom prst="rect">
            <a:avLst/>
          </a:prstGeom>
          <a:noFill/>
        </p:spPr>
        <p:txBody>
          <a:bodyPr wrap="square" rtlCol="0">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Certain regulatory network structures (</a:t>
            </a:r>
            <a:r>
              <a:rPr lang="en-US" b="1" dirty="0">
                <a:solidFill>
                  <a:srgbClr val="000000"/>
                </a:solidFill>
                <a:latin typeface="Arial" panose="020B0604020202020204" pitchFamily="34" charset="0"/>
              </a:rPr>
              <a:t>motifs</a:t>
            </a:r>
            <a:r>
              <a:rPr lang="en-US" dirty="0">
                <a:solidFill>
                  <a:srgbClr val="000000"/>
                </a:solidFill>
                <a:latin typeface="Arial" panose="020B0604020202020204" pitchFamily="34" charset="0"/>
              </a:rPr>
              <a:t>)</a:t>
            </a:r>
            <a:r>
              <a:rPr lang="en-US" dirty="0">
                <a:solidFill>
                  <a:srgbClr val="000000"/>
                </a:solidFill>
                <a:latin typeface="Arial" panose="020B0604020202020204" pitchFamily="34" charset="0"/>
              </a:rPr>
              <a:t> </a:t>
            </a:r>
            <a:r>
              <a:rPr lang="en-US" dirty="0">
                <a:solidFill>
                  <a:srgbClr val="000000"/>
                </a:solidFill>
                <a:latin typeface="Arial" panose="020B0604020202020204" pitchFamily="34" charset="0"/>
              </a:rPr>
              <a:t>occur </a:t>
            </a:r>
            <a:r>
              <a:rPr lang="en-US" dirty="0">
                <a:solidFill>
                  <a:srgbClr val="000000"/>
                </a:solidFill>
                <a:latin typeface="Arial" panose="020B0604020202020204" pitchFamily="34" charset="0"/>
              </a:rPr>
              <a:t>frequently and </a:t>
            </a:r>
            <a:r>
              <a:rPr lang="en-US" dirty="0">
                <a:solidFill>
                  <a:srgbClr val="000000"/>
                </a:solidFill>
                <a:latin typeface="Arial" panose="020B0604020202020204" pitchFamily="34" charset="0"/>
              </a:rPr>
              <a:t>have (relatively) predictable effects</a:t>
            </a:r>
          </a:p>
        </p:txBody>
      </p:sp>
      <p:sp>
        <p:nvSpPr>
          <p:cNvPr id="3" name="Rectangle 2"/>
          <p:cNvSpPr/>
          <p:nvPr/>
        </p:nvSpPr>
        <p:spPr>
          <a:xfrm>
            <a:off x="5438574" y="4188501"/>
            <a:ext cx="5229427" cy="2031325"/>
          </a:xfrm>
          <a:prstGeom prst="rect">
            <a:avLst/>
          </a:prstGeom>
        </p:spPr>
        <p:txBody>
          <a:bodyPr wrap="square">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Often genes are either on (transcribed at a standard rate) or off (transcribed at a very low rate) so network behavior is approximately </a:t>
            </a:r>
            <a:r>
              <a:rPr lang="en-US" dirty="0" err="1">
                <a:solidFill>
                  <a:srgbClr val="000000"/>
                </a:solidFill>
                <a:latin typeface="Arial" panose="020B0604020202020204" pitchFamily="34" charset="0"/>
              </a:rPr>
              <a:t>boolean</a:t>
            </a:r>
            <a:r>
              <a:rPr lang="en-US" dirty="0">
                <a:solidFill>
                  <a:srgbClr val="000000"/>
                </a:solidFill>
                <a:latin typeface="Arial" panose="020B0604020202020204" pitchFamily="34" charset="0"/>
              </a:rPr>
              <a:t> </a:t>
            </a:r>
          </a:p>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r>
              <a:rPr lang="en-US" dirty="0">
                <a:solidFill>
                  <a:srgbClr val="000000"/>
                </a:solidFill>
                <a:latin typeface="Arial" panose="020B0604020202020204" pitchFamily="34" charset="0"/>
              </a:rPr>
              <a:t>Time scales are often slower than for signaling and metabolic networks</a:t>
            </a:r>
            <a:endParaRPr lang="en-US" dirty="0">
              <a:solidFill>
                <a:srgbClr val="000000"/>
              </a:solidFill>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7086600" y="715963"/>
            <a:ext cx="3505200" cy="2614466"/>
          </a:xfrm>
          <a:prstGeom prst="rect">
            <a:avLst/>
          </a:prstGeom>
        </p:spPr>
      </p:pic>
      <p:pic>
        <p:nvPicPr>
          <p:cNvPr id="9" name="Picture 4"/>
          <p:cNvPicPr>
            <a:picLocks noChangeAspect="1" noChangeArrowheads="1"/>
          </p:cNvPicPr>
          <p:nvPr/>
        </p:nvPicPr>
        <p:blipFill>
          <a:blip r:embed="rId3" cstate="print"/>
          <a:srcRect/>
          <a:stretch>
            <a:fillRect/>
          </a:stretch>
        </p:blipFill>
        <p:spPr bwMode="auto">
          <a:xfrm>
            <a:off x="1704773" y="1707705"/>
            <a:ext cx="3733800" cy="4222750"/>
          </a:xfrm>
          <a:prstGeom prst="rect">
            <a:avLst/>
          </a:prstGeom>
          <a:noFill/>
          <a:ln w="9525">
            <a:noFill/>
            <a:miter lim="800000"/>
            <a:headEnd/>
            <a:tailEnd/>
          </a:ln>
          <a:effectLst/>
        </p:spPr>
      </p:pic>
      <p:sp>
        <p:nvSpPr>
          <p:cNvPr id="4" name="TextBox 3"/>
          <p:cNvSpPr txBox="1"/>
          <p:nvPr/>
        </p:nvSpPr>
        <p:spPr>
          <a:xfrm>
            <a:off x="7078744" y="3330430"/>
            <a:ext cx="3657600" cy="646331"/>
          </a:xfrm>
          <a:prstGeom prst="rect">
            <a:avLst/>
          </a:prstGeom>
          <a:noFill/>
        </p:spPr>
        <p:txBody>
          <a:bodyPr wrap="square" rtlCol="0">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Cell differentiation states in early development of sea urchins</a:t>
            </a:r>
            <a:endParaRPr 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9613735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0"/>
            <a:ext cx="9143214" cy="762000"/>
          </a:xfrm>
        </p:spPr>
        <p:txBody>
          <a:bodyPr>
            <a:noAutofit/>
          </a:bodyPr>
          <a:lstStyle/>
          <a:p>
            <a:r>
              <a:rPr lang="en-US" sz="3600" b="1" dirty="0">
                <a:solidFill>
                  <a:srgbClr val="0000CC"/>
                </a:solidFill>
              </a:rPr>
              <a:t>Sources for Network Structures</a:t>
            </a:r>
            <a:endParaRPr lang="en-US" sz="3600" b="1" dirty="0">
              <a:solidFill>
                <a:srgbClr val="0000CC"/>
              </a:solidFill>
            </a:endParaRPr>
          </a:p>
        </p:txBody>
      </p:sp>
      <p:sp>
        <p:nvSpPr>
          <p:cNvPr id="4" name="TextBox 3"/>
          <p:cNvSpPr txBox="1"/>
          <p:nvPr/>
        </p:nvSpPr>
        <p:spPr>
          <a:xfrm>
            <a:off x="1676401" y="762000"/>
            <a:ext cx="5791199" cy="6463308"/>
          </a:xfrm>
          <a:prstGeom prst="rect">
            <a:avLst/>
          </a:prstGeom>
          <a:noFill/>
        </p:spPr>
        <p:txBody>
          <a:bodyPr wrap="square" rtlCol="0">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KEGG </a:t>
            </a:r>
            <a:r>
              <a:rPr lang="en-US" dirty="0">
                <a:solidFill>
                  <a:srgbClr val="000000"/>
                </a:solidFill>
                <a:latin typeface="Arial" panose="020B0604020202020204" pitchFamily="34" charset="0"/>
                <a:hlinkClick r:id="rId2"/>
              </a:rPr>
              <a:t>http://www.genome.jp/kegg/</a:t>
            </a:r>
            <a:endParaRPr lang="en-US" dirty="0">
              <a:solidFill>
                <a:srgbClr val="000000"/>
              </a:solidFill>
              <a:latin typeface="Arial" panose="020B0604020202020204" pitchFamily="34" charset="0"/>
            </a:endParaRPr>
          </a:p>
          <a:p>
            <a:pPr eaLnBrk="0" fontAlgn="base" hangingPunct="0">
              <a:spcBef>
                <a:spcPct val="0"/>
              </a:spcBef>
              <a:spcAft>
                <a:spcPct val="0"/>
              </a:spcAft>
            </a:pPr>
            <a:r>
              <a:rPr lang="en-US" dirty="0">
                <a:solidFill>
                  <a:srgbClr val="000000"/>
                </a:solidFill>
                <a:latin typeface="Arial" panose="020B0604020202020204" pitchFamily="34" charset="0"/>
              </a:rPr>
              <a:t>Database </a:t>
            </a:r>
            <a:r>
              <a:rPr lang="en-US" dirty="0">
                <a:solidFill>
                  <a:srgbClr val="000000"/>
                </a:solidFill>
                <a:latin typeface="Arial" panose="020B0604020202020204" pitchFamily="34" charset="0"/>
              </a:rPr>
              <a:t>of hypothesized metabolic, signaling and gene regulatory </a:t>
            </a:r>
            <a:r>
              <a:rPr lang="en-US" dirty="0">
                <a:solidFill>
                  <a:srgbClr val="000000"/>
                </a:solidFill>
                <a:latin typeface="Arial" panose="020B0604020202020204" pitchFamily="34" charset="0"/>
              </a:rPr>
              <a:t>network </a:t>
            </a:r>
            <a:r>
              <a:rPr lang="en-US" dirty="0" err="1">
                <a:solidFill>
                  <a:srgbClr val="000000"/>
                </a:solidFill>
                <a:latin typeface="Arial" panose="020B0604020202020204" pitchFamily="34" charset="0"/>
              </a:rPr>
              <a:t>stuctures</a:t>
            </a:r>
            <a:r>
              <a:rPr lang="en-US" dirty="0">
                <a:solidFill>
                  <a:srgbClr val="000000"/>
                </a:solidFill>
                <a:latin typeface="Arial" panose="020B0604020202020204" pitchFamily="34" charset="0"/>
              </a:rPr>
              <a:t> </a:t>
            </a:r>
            <a:r>
              <a:rPr lang="en-US" dirty="0">
                <a:solidFill>
                  <a:srgbClr val="000000"/>
                </a:solidFill>
                <a:latin typeface="Arial" panose="020B0604020202020204" pitchFamily="34" charset="0"/>
              </a:rPr>
              <a:t>in humans and </a:t>
            </a:r>
            <a:r>
              <a:rPr lang="en-US" dirty="0">
                <a:solidFill>
                  <a:srgbClr val="000000"/>
                </a:solidFill>
                <a:latin typeface="Arial" panose="020B0604020202020204" pitchFamily="34" charset="0"/>
              </a:rPr>
              <a:t>animal species</a:t>
            </a:r>
          </a:p>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r>
              <a:rPr lang="en-US" dirty="0">
                <a:solidFill>
                  <a:srgbClr val="000000"/>
                </a:solidFill>
                <a:latin typeface="Arial" panose="020B0604020202020204" pitchFamily="34" charset="0"/>
              </a:rPr>
              <a:t>STRING </a:t>
            </a:r>
            <a:r>
              <a:rPr lang="en-US" dirty="0">
                <a:solidFill>
                  <a:srgbClr val="000000"/>
                </a:solidFill>
                <a:latin typeface="Arial" panose="020B0604020202020204" pitchFamily="34" charset="0"/>
                <a:hlinkClick r:id="rId3"/>
              </a:rPr>
              <a:t>http://string.embl.de/</a:t>
            </a:r>
            <a:r>
              <a:rPr lang="en-US" dirty="0">
                <a:solidFill>
                  <a:srgbClr val="000000"/>
                </a:solidFill>
                <a:latin typeface="Arial" panose="020B0604020202020204" pitchFamily="34" charset="0"/>
              </a:rPr>
              <a:t> </a:t>
            </a:r>
          </a:p>
          <a:p>
            <a:pPr eaLnBrk="0" fontAlgn="base" hangingPunct="0">
              <a:spcBef>
                <a:spcPct val="0"/>
              </a:spcBef>
              <a:spcAft>
                <a:spcPct val="0"/>
              </a:spcAft>
            </a:pPr>
            <a:r>
              <a:rPr lang="en-US" dirty="0">
                <a:solidFill>
                  <a:srgbClr val="000000"/>
                </a:solidFill>
                <a:latin typeface="Arial" panose="020B0604020202020204" pitchFamily="34" charset="0"/>
              </a:rPr>
              <a:t>Database of protein-protein interactions in a variety of species</a:t>
            </a:r>
            <a:r>
              <a:rPr lang="en-US" b="1" dirty="0">
                <a:solidFill>
                  <a:srgbClr val="FF0000"/>
                </a:solidFill>
                <a:latin typeface="Arial" panose="020B0604020202020204" pitchFamily="34" charset="0"/>
              </a:rPr>
              <a:t> </a:t>
            </a:r>
            <a:endParaRPr lang="en-US" dirty="0">
              <a:solidFill>
                <a:srgbClr val="000000"/>
              </a:solidFill>
              <a:latin typeface="Arial" panose="020B0604020202020204" pitchFamily="34" charset="0"/>
            </a:endParaRPr>
          </a:p>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r>
              <a:rPr lang="en-US" dirty="0" err="1">
                <a:solidFill>
                  <a:srgbClr val="000000"/>
                </a:solidFill>
                <a:latin typeface="Arial" panose="020B0604020202020204" pitchFamily="34" charset="0"/>
              </a:rPr>
              <a:t>EcoCyc</a:t>
            </a:r>
            <a:r>
              <a:rPr lang="en-US" dirty="0">
                <a:solidFill>
                  <a:srgbClr val="000000"/>
                </a:solidFill>
                <a:latin typeface="Arial" panose="020B0604020202020204" pitchFamily="34" charset="0"/>
              </a:rPr>
              <a:t> </a:t>
            </a:r>
            <a:r>
              <a:rPr lang="en-US" dirty="0">
                <a:solidFill>
                  <a:srgbClr val="000000"/>
                </a:solidFill>
                <a:latin typeface="Arial" panose="020B0604020202020204" pitchFamily="34" charset="0"/>
                <a:hlinkClick r:id="rId4"/>
              </a:rPr>
              <a:t>http://ecocyc.org</a:t>
            </a:r>
            <a:r>
              <a:rPr lang="en-US" dirty="0">
                <a:solidFill>
                  <a:srgbClr val="000000"/>
                </a:solidFill>
                <a:latin typeface="Arial" panose="020B0604020202020204" pitchFamily="34" charset="0"/>
                <a:hlinkClick r:id="rId4"/>
              </a:rPr>
              <a:t>/</a:t>
            </a:r>
            <a:r>
              <a:rPr lang="en-US" dirty="0">
                <a:solidFill>
                  <a:srgbClr val="000000"/>
                </a:solidFill>
                <a:latin typeface="Arial" panose="020B0604020202020204" pitchFamily="34" charset="0"/>
              </a:rPr>
              <a:t> </a:t>
            </a:r>
          </a:p>
          <a:p>
            <a:pPr eaLnBrk="0" fontAlgn="base" hangingPunct="0">
              <a:spcBef>
                <a:spcPct val="0"/>
              </a:spcBef>
              <a:spcAft>
                <a:spcPct val="0"/>
              </a:spcAft>
            </a:pPr>
            <a:r>
              <a:rPr lang="en-US" dirty="0">
                <a:solidFill>
                  <a:srgbClr val="000000"/>
                </a:solidFill>
                <a:latin typeface="Arial" panose="020B0604020202020204" pitchFamily="34" charset="0"/>
              </a:rPr>
              <a:t>For </a:t>
            </a:r>
            <a:r>
              <a:rPr lang="en-US" i="1" dirty="0">
                <a:solidFill>
                  <a:srgbClr val="000000"/>
                </a:solidFill>
                <a:latin typeface="Arial" panose="020B0604020202020204" pitchFamily="34" charset="0"/>
              </a:rPr>
              <a:t>E. coli </a:t>
            </a:r>
            <a:r>
              <a:rPr lang="en-US" dirty="0">
                <a:solidFill>
                  <a:srgbClr val="000000"/>
                </a:solidFill>
                <a:latin typeface="Arial" panose="020B0604020202020204" pitchFamily="34" charset="0"/>
              </a:rPr>
              <a:t>bacteria—includes a complete web-runnable model of E. coli metabolism</a:t>
            </a:r>
          </a:p>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r>
              <a:rPr lang="en-US" dirty="0" err="1">
                <a:solidFill>
                  <a:srgbClr val="000000"/>
                </a:solidFill>
                <a:latin typeface="Arial" panose="020B0604020202020204" pitchFamily="34" charset="0"/>
              </a:rPr>
              <a:t>RegulonDB</a:t>
            </a:r>
            <a:r>
              <a:rPr lang="en-US" dirty="0">
                <a:solidFill>
                  <a:srgbClr val="000000"/>
                </a:solidFill>
                <a:latin typeface="Arial" panose="020B0604020202020204" pitchFamily="34" charset="0"/>
              </a:rPr>
              <a:t> </a:t>
            </a:r>
            <a:r>
              <a:rPr lang="en-US" dirty="0">
                <a:solidFill>
                  <a:srgbClr val="000000"/>
                </a:solidFill>
                <a:latin typeface="Arial" panose="020B0604020202020204" pitchFamily="34" charset="0"/>
                <a:hlinkClick r:id="rId5"/>
              </a:rPr>
              <a:t>http://regulondb.ccg.unam.mx</a:t>
            </a:r>
            <a:r>
              <a:rPr lang="en-US" dirty="0">
                <a:solidFill>
                  <a:srgbClr val="000000"/>
                </a:solidFill>
                <a:latin typeface="Arial" panose="020B0604020202020204" pitchFamily="34" charset="0"/>
                <a:hlinkClick r:id="rId5"/>
              </a:rPr>
              <a:t>/</a:t>
            </a:r>
            <a:endParaRPr lang="en-US" dirty="0">
              <a:solidFill>
                <a:srgbClr val="000000"/>
              </a:solidFill>
              <a:latin typeface="Arial" panose="020B0604020202020204" pitchFamily="34" charset="0"/>
            </a:endParaRPr>
          </a:p>
          <a:p>
            <a:pPr eaLnBrk="0" fontAlgn="base" hangingPunct="0">
              <a:spcBef>
                <a:spcPct val="0"/>
              </a:spcBef>
              <a:spcAft>
                <a:spcPct val="0"/>
              </a:spcAft>
            </a:pPr>
            <a:r>
              <a:rPr lang="en-US" dirty="0">
                <a:solidFill>
                  <a:srgbClr val="000000"/>
                </a:solidFill>
                <a:latin typeface="Arial" panose="020B0604020202020204" pitchFamily="34" charset="0"/>
              </a:rPr>
              <a:t>For </a:t>
            </a:r>
            <a:r>
              <a:rPr lang="en-US" i="1" dirty="0">
                <a:solidFill>
                  <a:srgbClr val="000000"/>
                </a:solidFill>
                <a:latin typeface="Arial" panose="020B0604020202020204" pitchFamily="34" charset="0"/>
              </a:rPr>
              <a:t>E. coli </a:t>
            </a:r>
            <a:r>
              <a:rPr lang="en-US" dirty="0">
                <a:solidFill>
                  <a:srgbClr val="000000"/>
                </a:solidFill>
                <a:latin typeface="Arial" panose="020B0604020202020204" pitchFamily="34" charset="0"/>
              </a:rPr>
              <a:t>bacteria—includes </a:t>
            </a:r>
            <a:r>
              <a:rPr lang="en-US" dirty="0">
                <a:solidFill>
                  <a:srgbClr val="000000"/>
                </a:solidFill>
                <a:latin typeface="Arial" panose="020B0604020202020204" pitchFamily="34" charset="0"/>
              </a:rPr>
              <a:t>detailed models of </a:t>
            </a:r>
            <a:r>
              <a:rPr lang="en-US" i="1" dirty="0">
                <a:solidFill>
                  <a:srgbClr val="000000"/>
                </a:solidFill>
                <a:latin typeface="Arial" panose="020B0604020202020204" pitchFamily="34" charset="0"/>
              </a:rPr>
              <a:t>E</a:t>
            </a:r>
            <a:r>
              <a:rPr lang="en-US" i="1" dirty="0">
                <a:solidFill>
                  <a:srgbClr val="000000"/>
                </a:solidFill>
                <a:latin typeface="Arial" panose="020B0604020202020204" pitchFamily="34" charset="0"/>
              </a:rPr>
              <a:t>. coli </a:t>
            </a:r>
            <a:r>
              <a:rPr lang="en-US" dirty="0">
                <a:solidFill>
                  <a:srgbClr val="000000"/>
                </a:solidFill>
                <a:latin typeface="Arial" panose="020B0604020202020204" pitchFamily="34" charset="0"/>
              </a:rPr>
              <a:t>gene regulation</a:t>
            </a:r>
          </a:p>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r>
              <a:rPr lang="en-US" dirty="0" err="1">
                <a:solidFill>
                  <a:srgbClr val="000000"/>
                </a:solidFill>
                <a:latin typeface="Arial" panose="020B0604020202020204" pitchFamily="34" charset="0"/>
              </a:rPr>
              <a:t>BioModels</a:t>
            </a:r>
            <a:r>
              <a:rPr lang="en-US" dirty="0">
                <a:solidFill>
                  <a:srgbClr val="000000"/>
                </a:solidFill>
                <a:latin typeface="Arial" panose="020B0604020202020204" pitchFamily="34" charset="0"/>
              </a:rPr>
              <a:t> Database </a:t>
            </a:r>
            <a:r>
              <a:rPr lang="en-US" dirty="0">
                <a:solidFill>
                  <a:srgbClr val="000000"/>
                </a:solidFill>
                <a:latin typeface="Arial" panose="020B0604020202020204" pitchFamily="34" charset="0"/>
                <a:hlinkClick r:id="rId6"/>
              </a:rPr>
              <a:t>https://www.ebi.ac.uk/biomodels-main/</a:t>
            </a:r>
            <a:r>
              <a:rPr lang="en-US" dirty="0">
                <a:solidFill>
                  <a:srgbClr val="000000"/>
                </a:solidFill>
                <a:latin typeface="Arial" panose="020B0604020202020204" pitchFamily="34" charset="0"/>
              </a:rPr>
              <a:t> Database of executable SBML models of biological networks</a:t>
            </a:r>
          </a:p>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endParaRPr 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42465156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8229600" cy="868362"/>
          </a:xfrm>
        </p:spPr>
        <p:txBody>
          <a:bodyPr>
            <a:normAutofit/>
          </a:bodyPr>
          <a:lstStyle/>
          <a:p>
            <a:r>
              <a:rPr lang="en-US" b="1" dirty="0">
                <a:solidFill>
                  <a:srgbClr val="0000CC"/>
                </a:solidFill>
              </a:rPr>
              <a:t>Metabolic Networks</a:t>
            </a:r>
          </a:p>
        </p:txBody>
      </p:sp>
      <p:pic>
        <p:nvPicPr>
          <p:cNvPr id="3076" name="Picture 4"/>
          <p:cNvPicPr>
            <a:picLocks noChangeAspect="1" noChangeArrowheads="1"/>
          </p:cNvPicPr>
          <p:nvPr/>
        </p:nvPicPr>
        <p:blipFill>
          <a:blip r:embed="rId2" cstate="print"/>
          <a:srcRect/>
          <a:stretch>
            <a:fillRect/>
          </a:stretch>
        </p:blipFill>
        <p:spPr bwMode="auto">
          <a:xfrm>
            <a:off x="1752601" y="1219200"/>
            <a:ext cx="8745893" cy="4953000"/>
          </a:xfrm>
          <a:prstGeom prst="rect">
            <a:avLst/>
          </a:prstGeom>
          <a:noFill/>
          <a:ln w="9525">
            <a:noFill/>
            <a:miter lim="800000"/>
            <a:headEnd/>
            <a:tailEnd/>
          </a:ln>
        </p:spPr>
      </p:pic>
      <p:sp>
        <p:nvSpPr>
          <p:cNvPr id="8" name="Rectangle 7"/>
          <p:cNvSpPr/>
          <p:nvPr/>
        </p:nvSpPr>
        <p:spPr>
          <a:xfrm>
            <a:off x="2286001" y="6281641"/>
            <a:ext cx="3507435" cy="307777"/>
          </a:xfrm>
          <a:prstGeom prst="rect">
            <a:avLst/>
          </a:prstGeom>
        </p:spPr>
        <p:txBody>
          <a:bodyPr wrap="none">
            <a:spAutoFit/>
          </a:bodyPr>
          <a:lstStyle/>
          <a:p>
            <a:pPr eaLnBrk="0" fontAlgn="base" hangingPunct="0">
              <a:spcBef>
                <a:spcPct val="0"/>
              </a:spcBef>
              <a:spcAft>
                <a:spcPct val="0"/>
              </a:spcAft>
            </a:pPr>
            <a:r>
              <a:rPr lang="en-US" sz="1400" dirty="0">
                <a:solidFill>
                  <a:srgbClr val="000000"/>
                </a:solidFill>
                <a:latin typeface="Arial" panose="020B0604020202020204" pitchFamily="34" charset="0"/>
              </a:rPr>
              <a:t>http://www.iubmb-nicholson.org/chart.html</a:t>
            </a:r>
            <a:endParaRPr lang="en-US" sz="1400" dirty="0">
              <a:solidFill>
                <a:srgbClr val="000000"/>
              </a:solidFill>
              <a:latin typeface="Arial" panose="020B0604020202020204" pitchFamily="34" charset="0"/>
            </a:endParaRPr>
          </a:p>
        </p:txBody>
      </p:sp>
    </p:spTree>
    <p:extLst>
      <p:ext uri="{BB962C8B-B14F-4D97-AF65-F5344CB8AC3E}">
        <p14:creationId xmlns:p14="http://schemas.microsoft.com/office/powerpoint/2010/main" val="61899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8" name="Rectangle 17"/>
              <p:cNvSpPr/>
              <p:nvPr/>
            </p:nvSpPr>
            <p:spPr>
              <a:xfrm>
                <a:off x="3465697" y="4764398"/>
                <a:ext cx="863267" cy="395621"/>
              </a:xfrm>
              <a:prstGeom prst="rect">
                <a:avLst/>
              </a:prstGeom>
              <a:solidFill>
                <a:schemeClr val="bg1"/>
              </a:solidFill>
            </p:spPr>
            <p:txBody>
              <a:bodyPr wrap="squar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𝒗</m:t>
                          </m:r>
                        </m:e>
                        <m:sub>
                          <m:r>
                            <a:rPr lang="en-US" b="1" i="1">
                              <a:solidFill>
                                <a:srgbClr val="000000"/>
                              </a:solidFill>
                              <a:latin typeface="Cambria Math" panose="02040503050406030204" pitchFamily="18" charset="0"/>
                            </a:rPr>
                            <m:t>𝒈</m:t>
                          </m:r>
                        </m:sub>
                      </m:sSub>
                    </m:oMath>
                  </m:oMathPara>
                </a14:m>
                <a:endParaRPr lang="en-US" dirty="0">
                  <a:solidFill>
                    <a:srgbClr val="000000"/>
                  </a:solidFill>
                  <a:latin typeface="Arial" panose="020B0604020202020204" pitchFamily="34" charset="0"/>
                </a:endParaRPr>
              </a:p>
            </p:txBody>
          </p:sp>
        </mc:Choice>
        <mc:Fallback>
          <p:sp>
            <p:nvSpPr>
              <p:cNvPr id="18" name="Rectangle 17"/>
              <p:cNvSpPr>
                <a:spLocks noRot="1" noChangeAspect="1" noMove="1" noResize="1" noEditPoints="1" noAdjustHandles="1" noChangeArrowheads="1" noChangeShapeType="1" noTextEdit="1"/>
              </p:cNvSpPr>
              <p:nvPr/>
            </p:nvSpPr>
            <p:spPr>
              <a:xfrm>
                <a:off x="3465697" y="4764398"/>
                <a:ext cx="863267" cy="395621"/>
              </a:xfrm>
              <a:prstGeom prst="rect">
                <a:avLst/>
              </a:prstGeom>
              <a:blipFill>
                <a:blip r:embed="rId2"/>
                <a:stretch>
                  <a:fillRect b="-6250"/>
                </a:stretch>
              </a:blipFill>
            </p:spPr>
            <p:txBody>
              <a:bodyPr/>
              <a:lstStyle/>
              <a:p>
                <a:r>
                  <a:rPr lang="en-US">
                    <a:noFill/>
                  </a:rPr>
                  <a:t> </a:t>
                </a:r>
              </a:p>
            </p:txBody>
          </p:sp>
        </mc:Fallback>
      </mc:AlternateContent>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3576" y="4195490"/>
            <a:ext cx="1790834" cy="1227053"/>
          </a:xfrm>
          <a:prstGeom prst="rect">
            <a:avLst/>
          </a:prstGeom>
        </p:spPr>
      </p:pic>
      <mc:AlternateContent xmlns:mc="http://schemas.openxmlformats.org/markup-compatibility/2006">
        <mc:Choice xmlns:a14="http://schemas.microsoft.com/office/drawing/2010/main" Requires="a14">
          <p:sp>
            <p:nvSpPr>
              <p:cNvPr id="5" name="TextBox 4"/>
              <p:cNvSpPr txBox="1"/>
              <p:nvPr/>
            </p:nvSpPr>
            <p:spPr>
              <a:xfrm>
                <a:off x="1680177" y="729978"/>
                <a:ext cx="5446868" cy="6766532"/>
              </a:xfrm>
              <a:prstGeom prst="rect">
                <a:avLst/>
              </a:prstGeom>
              <a:noFill/>
            </p:spPr>
            <p:txBody>
              <a:bodyPr wrap="square" rtlCol="0">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Chemical reaction networks written as </a:t>
                </a:r>
                <a:r>
                  <a:rPr lang="en-US" b="1" dirty="0">
                    <a:solidFill>
                      <a:srgbClr val="000000"/>
                    </a:solidFill>
                    <a:latin typeface="Arial" panose="020B0604020202020204" pitchFamily="34" charset="0"/>
                  </a:rPr>
                  <a:t>lists </a:t>
                </a:r>
                <a:r>
                  <a:rPr lang="en-US" dirty="0">
                    <a:solidFill>
                      <a:srgbClr val="000000"/>
                    </a:solidFill>
                    <a:latin typeface="Arial" panose="020B0604020202020204" pitchFamily="34" charset="0"/>
                  </a:rPr>
                  <a:t>of</a:t>
                </a:r>
                <a:r>
                  <a:rPr lang="en-US" b="1" dirty="0">
                    <a:solidFill>
                      <a:srgbClr val="000000"/>
                    </a:solidFill>
                    <a:latin typeface="Arial" panose="020B0604020202020204" pitchFamily="34" charset="0"/>
                  </a:rPr>
                  <a:t> chemical reaction formulae </a:t>
                </a:r>
                <a:r>
                  <a:rPr lang="en-US" dirty="0">
                    <a:solidFill>
                      <a:srgbClr val="000000"/>
                    </a:solidFill>
                    <a:latin typeface="Arial" panose="020B0604020202020204" pitchFamily="34" charset="0"/>
                  </a:rPr>
                  <a:t>or </a:t>
                </a:r>
                <a:r>
                  <a:rPr lang="en-US" b="1" dirty="0">
                    <a:solidFill>
                      <a:srgbClr val="000000"/>
                    </a:solidFill>
                    <a:latin typeface="Arial" panose="020B0604020202020204" pitchFamily="34" charset="0"/>
                  </a:rPr>
                  <a:t>network diagrams</a:t>
                </a:r>
              </a:p>
              <a:p>
                <a:pPr eaLnBrk="0" fontAlgn="base" hangingPunct="0">
                  <a:spcBef>
                    <a:spcPct val="0"/>
                  </a:spcBef>
                  <a:spcAft>
                    <a:spcPct val="0"/>
                  </a:spcAft>
                </a:pPr>
                <a:endParaRPr lang="en-US" b="1" dirty="0">
                  <a:solidFill>
                    <a:srgbClr val="000000"/>
                  </a:solidFill>
                  <a:latin typeface="Arial" panose="020B0604020202020204" pitchFamily="34" charset="0"/>
                </a:endParaRPr>
              </a:p>
              <a:p>
                <a:pPr eaLnBrk="0" fontAlgn="base" hangingPunct="0">
                  <a:spcBef>
                    <a:spcPct val="0"/>
                  </a:spcBef>
                  <a:spcAft>
                    <a:spcPct val="0"/>
                  </a:spcAft>
                </a:pPr>
                <a:r>
                  <a:rPr lang="en-US" b="1" dirty="0">
                    <a:solidFill>
                      <a:srgbClr val="000000"/>
                    </a:solidFill>
                    <a:latin typeface="Arial" panose="020B0604020202020204" pitchFamily="34" charset="0"/>
                  </a:rPr>
                  <a:t>Nodes</a:t>
                </a:r>
                <a:r>
                  <a:rPr lang="en-US" dirty="0">
                    <a:solidFill>
                      <a:srgbClr val="000000"/>
                    </a:solidFill>
                    <a:latin typeface="Arial" panose="020B0604020202020204" pitchFamily="34" charset="0"/>
                  </a:rPr>
                  <a:t> represent molecular </a:t>
                </a:r>
                <a:r>
                  <a:rPr lang="en-US" dirty="0" smtClean="0">
                    <a:solidFill>
                      <a:srgbClr val="000000"/>
                    </a:solidFill>
                    <a:latin typeface="Arial" panose="020B0604020202020204" pitchFamily="34" charset="0"/>
                  </a:rPr>
                  <a:t>species and </a:t>
                </a:r>
                <a:r>
                  <a:rPr lang="en-US" dirty="0">
                    <a:solidFill>
                      <a:srgbClr val="000000"/>
                    </a:solidFill>
                    <a:latin typeface="Arial" panose="020B0604020202020204" pitchFamily="34" charset="0"/>
                  </a:rPr>
                  <a:t>their variations</a:t>
                </a:r>
              </a:p>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r>
                  <a:rPr lang="en-US" dirty="0">
                    <a:solidFill>
                      <a:srgbClr val="000000"/>
                    </a:solidFill>
                    <a:latin typeface="Arial" panose="020B0604020202020204" pitchFamily="34" charset="0"/>
                  </a:rPr>
                  <a:t>Node </a:t>
                </a:r>
                <a:r>
                  <a:rPr lang="en-US" b="1" dirty="0">
                    <a:solidFill>
                      <a:srgbClr val="000000"/>
                    </a:solidFill>
                    <a:latin typeface="Arial" panose="020B0604020202020204" pitchFamily="34" charset="0"/>
                  </a:rPr>
                  <a:t>state</a:t>
                </a:r>
                <a:r>
                  <a:rPr lang="en-US" dirty="0">
                    <a:solidFill>
                      <a:srgbClr val="000000"/>
                    </a:solidFill>
                    <a:latin typeface="Arial" panose="020B0604020202020204" pitchFamily="34" charset="0"/>
                  </a:rPr>
                  <a:t> is a number specifying species amount or concentration</a:t>
                </a:r>
              </a:p>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r>
                  <a:rPr lang="en-US" b="1" dirty="0">
                    <a:solidFill>
                      <a:srgbClr val="000000"/>
                    </a:solidFill>
                    <a:latin typeface="Arial" panose="020B0604020202020204" pitchFamily="34" charset="0"/>
                  </a:rPr>
                  <a:t>Links</a:t>
                </a:r>
                <a:r>
                  <a:rPr lang="en-US" dirty="0">
                    <a:solidFill>
                      <a:srgbClr val="000000"/>
                    </a:solidFill>
                    <a:latin typeface="Arial" panose="020B0604020202020204" pitchFamily="34" charset="0"/>
                  </a:rPr>
                  <a:t> represent chemical transformations (reactions) between one or more </a:t>
                </a:r>
                <a:r>
                  <a:rPr lang="en-US" b="1" dirty="0">
                    <a:solidFill>
                      <a:srgbClr val="000000"/>
                    </a:solidFill>
                    <a:latin typeface="Arial" panose="020B0604020202020204" pitchFamily="34" charset="0"/>
                  </a:rPr>
                  <a:t>substrates</a:t>
                </a:r>
                <a:r>
                  <a:rPr lang="en-US" dirty="0">
                    <a:solidFill>
                      <a:srgbClr val="000000"/>
                    </a:solidFill>
                    <a:latin typeface="Arial" panose="020B0604020202020204" pitchFamily="34" charset="0"/>
                  </a:rPr>
                  <a:t> (input) and one or more </a:t>
                </a:r>
                <a:r>
                  <a:rPr lang="en-US" b="1" dirty="0">
                    <a:solidFill>
                      <a:srgbClr val="000000"/>
                    </a:solidFill>
                    <a:latin typeface="Arial" panose="020B0604020202020204" pitchFamily="34" charset="0"/>
                  </a:rPr>
                  <a:t>products</a:t>
                </a:r>
                <a:r>
                  <a:rPr lang="en-US" dirty="0">
                    <a:solidFill>
                      <a:srgbClr val="000000"/>
                    </a:solidFill>
                    <a:latin typeface="Arial" panose="020B0604020202020204" pitchFamily="34" charset="0"/>
                  </a:rPr>
                  <a:t> (output)</a:t>
                </a:r>
              </a:p>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r>
                  <a:rPr lang="en-US" dirty="0">
                    <a:solidFill>
                      <a:srgbClr val="000000"/>
                    </a:solidFill>
                    <a:latin typeface="Arial" panose="020B0604020202020204" pitchFamily="34" charset="0"/>
                  </a:rPr>
                  <a:t>Reactions represented by unidirectional, bidirectional, single, </a:t>
                </a:r>
                <a:r>
                  <a:rPr lang="en-US" dirty="0" err="1">
                    <a:solidFill>
                      <a:srgbClr val="000000"/>
                    </a:solidFill>
                    <a:latin typeface="Arial" panose="020B0604020202020204" pitchFamily="34" charset="0"/>
                  </a:rPr>
                  <a:t>multiheaded</a:t>
                </a:r>
                <a:r>
                  <a:rPr lang="en-US" dirty="0">
                    <a:solidFill>
                      <a:srgbClr val="000000"/>
                    </a:solidFill>
                    <a:latin typeface="Arial" panose="020B0604020202020204" pitchFamily="34" charset="0"/>
                  </a:rPr>
                  <a:t> or </a:t>
                </a:r>
                <a:r>
                  <a:rPr lang="en-US" dirty="0" err="1">
                    <a:solidFill>
                      <a:srgbClr val="000000"/>
                    </a:solidFill>
                    <a:latin typeface="Arial" panose="020B0604020202020204" pitchFamily="34" charset="0"/>
                  </a:rPr>
                  <a:t>multitailed</a:t>
                </a:r>
                <a:r>
                  <a:rPr lang="en-US" dirty="0">
                    <a:solidFill>
                      <a:srgbClr val="000000"/>
                    </a:solidFill>
                    <a:latin typeface="Arial" panose="020B0604020202020204" pitchFamily="34" charset="0"/>
                  </a:rPr>
                  <a:t> </a:t>
                </a:r>
                <a:r>
                  <a:rPr lang="en-US" b="1" dirty="0">
                    <a:solidFill>
                      <a:srgbClr val="000000"/>
                    </a:solidFill>
                    <a:latin typeface="Arial" panose="020B0604020202020204" pitchFamily="34" charset="0"/>
                  </a:rPr>
                  <a:t>arrows</a:t>
                </a:r>
              </a:p>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r>
                  <a:rPr lang="en-US" dirty="0">
                    <a:solidFill>
                      <a:srgbClr val="000000"/>
                    </a:solidFill>
                    <a:latin typeface="Arial" panose="020B0604020202020204" pitchFamily="34" charset="0"/>
                  </a:rPr>
                  <a:t>Links have a </a:t>
                </a:r>
                <a:r>
                  <a:rPr lang="en-US" b="1" dirty="0">
                    <a:solidFill>
                      <a:srgbClr val="000000"/>
                    </a:solidFill>
                    <a:latin typeface="Arial" panose="020B0604020202020204" pitchFamily="34" charset="0"/>
                  </a:rPr>
                  <a:t>rate of reaction, </a:t>
                </a:r>
                <a14:m>
                  <m:oMath xmlns:m="http://schemas.openxmlformats.org/officeDocument/2006/math">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𝒗</m:t>
                        </m:r>
                      </m:e>
                      <m:sub>
                        <m:r>
                          <a:rPr lang="en-US" b="1" i="1">
                            <a:solidFill>
                              <a:srgbClr val="000000"/>
                            </a:solidFill>
                            <a:latin typeface="Cambria Math" panose="02040503050406030204" pitchFamily="18" charset="0"/>
                          </a:rPr>
                          <m:t>𝒇</m:t>
                        </m:r>
                      </m:sub>
                    </m:sSub>
                  </m:oMath>
                </a14:m>
                <a:r>
                  <a:rPr lang="en-US" b="1" dirty="0">
                    <a:solidFill>
                      <a:srgbClr val="000000"/>
                    </a:solidFill>
                    <a:latin typeface="Arial" panose="020B0604020202020204" pitchFamily="34" charset="0"/>
                  </a:rPr>
                  <a:t> </a:t>
                </a:r>
                <a:r>
                  <a:rPr lang="en-US" dirty="0">
                    <a:solidFill>
                      <a:srgbClr val="000000"/>
                    </a:solidFill>
                    <a:latin typeface="Arial" panose="020B0604020202020204" pitchFamily="34" charset="0"/>
                  </a:rPr>
                  <a:t>(not always written)</a:t>
                </a:r>
              </a:p>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endParaRPr lang="en-US" b="1" dirty="0">
                  <a:solidFill>
                    <a:srgbClr val="00CC00"/>
                  </a:solidFill>
                  <a:latin typeface="Arial" panose="020B0604020202020204" pitchFamily="34"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1680177" y="729978"/>
                <a:ext cx="5446868" cy="6766532"/>
              </a:xfrm>
              <a:prstGeom prst="rect">
                <a:avLst/>
              </a:prstGeom>
              <a:blipFill>
                <a:blip r:embed="rId4"/>
                <a:stretch>
                  <a:fillRect l="-1008" t="-541" r="-1568"/>
                </a:stretch>
              </a:blipFill>
            </p:spPr>
            <p:txBody>
              <a:bodyPr/>
              <a:lstStyle/>
              <a:p>
                <a:r>
                  <a:rPr lang="en-US">
                    <a:noFill/>
                  </a:rPr>
                  <a:t> </a:t>
                </a:r>
              </a:p>
            </p:txBody>
          </p:sp>
        </mc:Fallback>
      </mc:AlternateContent>
      <p:pic>
        <p:nvPicPr>
          <p:cNvPr id="9" name="Picture 8"/>
          <p:cNvPicPr>
            <a:picLocks noChangeAspect="1"/>
          </p:cNvPicPr>
          <p:nvPr/>
        </p:nvPicPr>
        <p:blipFill rotWithShape="1">
          <a:blip r:embed="rId5"/>
          <a:srcRect l="60627"/>
          <a:stretch/>
        </p:blipFill>
        <p:spPr>
          <a:xfrm>
            <a:off x="1905000" y="4231436"/>
            <a:ext cx="1083816" cy="628650"/>
          </a:xfrm>
          <a:prstGeom prst="rect">
            <a:avLst/>
          </a:prstGeom>
        </p:spPr>
      </p:pic>
      <p:sp>
        <p:nvSpPr>
          <p:cNvPr id="2" name="Title 1"/>
          <p:cNvSpPr>
            <a:spLocks noGrp="1"/>
          </p:cNvSpPr>
          <p:nvPr>
            <p:ph type="title"/>
          </p:nvPr>
        </p:nvSpPr>
        <p:spPr>
          <a:xfrm>
            <a:off x="1524000" y="-100538"/>
            <a:ext cx="9144000" cy="868362"/>
          </a:xfrm>
        </p:spPr>
        <p:txBody>
          <a:bodyPr>
            <a:noAutofit/>
          </a:bodyPr>
          <a:lstStyle/>
          <a:p>
            <a:r>
              <a:rPr lang="en-US" sz="3200" b="1" dirty="0">
                <a:solidFill>
                  <a:srgbClr val="0000CC"/>
                </a:solidFill>
              </a:rPr>
              <a:t>Chemical Reaction Networks—Representation </a:t>
            </a:r>
            <a:endParaRPr lang="en-US" sz="3200" b="1" dirty="0">
              <a:solidFill>
                <a:srgbClr val="0000CC"/>
              </a:solidFill>
            </a:endParaRPr>
          </a:p>
        </p:txBody>
      </p:sp>
      <mc:AlternateContent xmlns:mc="http://schemas.openxmlformats.org/markup-compatibility/2006">
        <mc:Choice xmlns:a14="http://schemas.microsoft.com/office/drawing/2010/main" Requires="a14">
          <p:sp>
            <p:nvSpPr>
              <p:cNvPr id="3" name="Rectangle 2"/>
              <p:cNvSpPr/>
              <p:nvPr/>
            </p:nvSpPr>
            <p:spPr>
              <a:xfrm>
                <a:off x="7659385" y="1270536"/>
                <a:ext cx="2455416" cy="369332"/>
              </a:xfrm>
              <a:prstGeom prst="rect">
                <a:avLst/>
              </a:prstGeom>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2 </m:t>
                      </m:r>
                      <m:r>
                        <a:rPr lang="en-US" i="1">
                          <a:solidFill>
                            <a:srgbClr val="000000"/>
                          </a:solidFill>
                          <a:latin typeface="Cambria Math" panose="02040503050406030204" pitchFamily="18" charset="0"/>
                          <a:ea typeface="Cambria Math" panose="02040503050406030204" pitchFamily="18" charset="0"/>
                        </a:rPr>
                        <m:t>𝐴𝐷𝑃</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𝐴𝑇𝑃</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𝐴𝑀𝑃</m:t>
                      </m:r>
                    </m:oMath>
                  </m:oMathPara>
                </a14:m>
                <a:endParaRPr lang="en-US" dirty="0">
                  <a:solidFill>
                    <a:srgbClr val="000000"/>
                  </a:solidFill>
                  <a:latin typeface="Arial" panose="020B0604020202020204" pitchFamily="34" charset="0"/>
                </a:endParaRPr>
              </a:p>
            </p:txBody>
          </p:sp>
        </mc:Choice>
        <mc:Fallback>
          <p:sp>
            <p:nvSpPr>
              <p:cNvPr id="3" name="Rectangle 2"/>
              <p:cNvSpPr>
                <a:spLocks noRot="1" noChangeAspect="1" noMove="1" noResize="1" noEditPoints="1" noAdjustHandles="1" noChangeArrowheads="1" noChangeShapeType="1" noTextEdit="1"/>
              </p:cNvSpPr>
              <p:nvPr/>
            </p:nvSpPr>
            <p:spPr>
              <a:xfrm>
                <a:off x="7659385" y="1270536"/>
                <a:ext cx="2455416" cy="369332"/>
              </a:xfrm>
              <a:prstGeom prst="rect">
                <a:avLst/>
              </a:prstGeom>
              <a:blipFill>
                <a:blip r:embed="rId6"/>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7"/>
          <a:stretch>
            <a:fillRect/>
          </a:stretch>
        </p:blipFill>
        <p:spPr>
          <a:xfrm>
            <a:off x="6808561" y="3379688"/>
            <a:ext cx="3684632" cy="949261"/>
          </a:xfrm>
          <a:prstGeom prst="rect">
            <a:avLst/>
          </a:prstGeom>
        </p:spPr>
      </p:pic>
      <p:sp>
        <p:nvSpPr>
          <p:cNvPr id="7" name="TextBox 6"/>
          <p:cNvSpPr txBox="1"/>
          <p:nvPr/>
        </p:nvSpPr>
        <p:spPr>
          <a:xfrm>
            <a:off x="7420992" y="841100"/>
            <a:ext cx="3247008" cy="369332"/>
          </a:xfrm>
          <a:prstGeom prst="rect">
            <a:avLst/>
          </a:prstGeom>
          <a:noFill/>
        </p:spPr>
        <p:txBody>
          <a:bodyPr wrap="square" rtlCol="0">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Chemical Reaction Formula</a:t>
            </a:r>
            <a:endParaRPr lang="en-US" dirty="0">
              <a:solidFill>
                <a:srgbClr val="000000"/>
              </a:solidFill>
              <a:latin typeface="Arial" panose="020B0604020202020204" pitchFamily="34" charset="0"/>
            </a:endParaRPr>
          </a:p>
        </p:txBody>
      </p:sp>
      <p:sp>
        <p:nvSpPr>
          <p:cNvPr id="10" name="TextBox 9"/>
          <p:cNvSpPr txBox="1"/>
          <p:nvPr/>
        </p:nvSpPr>
        <p:spPr>
          <a:xfrm>
            <a:off x="6944065" y="3049969"/>
            <a:ext cx="3247008" cy="369332"/>
          </a:xfrm>
          <a:prstGeom prst="rect">
            <a:avLst/>
          </a:prstGeom>
          <a:noFill/>
        </p:spPr>
        <p:txBody>
          <a:bodyPr wrap="square" rtlCol="0">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Chemical Reaction Diagram</a:t>
            </a:r>
            <a:endParaRPr lang="en-US" dirty="0">
              <a:solidFill>
                <a:srgbClr val="000000"/>
              </a:solidFill>
              <a:latin typeface="Arial" panose="020B0604020202020204" pitchFamily="34" charset="0"/>
            </a:endParaRPr>
          </a:p>
        </p:txBody>
      </p:sp>
      <p:sp>
        <p:nvSpPr>
          <p:cNvPr id="11" name="TextBox 10"/>
          <p:cNvSpPr txBox="1"/>
          <p:nvPr/>
        </p:nvSpPr>
        <p:spPr>
          <a:xfrm>
            <a:off x="7412525" y="1633966"/>
            <a:ext cx="3247008" cy="369332"/>
          </a:xfrm>
          <a:prstGeom prst="rect">
            <a:avLst/>
          </a:prstGeom>
          <a:noFill/>
        </p:spPr>
        <p:txBody>
          <a:bodyPr wrap="square" rtlCol="0">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Chemical Reaction Formula</a:t>
            </a:r>
            <a:endParaRPr lang="en-US" dirty="0">
              <a:solidFill>
                <a:srgbClr val="000000"/>
              </a:solidFill>
              <a:latin typeface="Arial" panose="020B0604020202020204" pitchFamily="34" charset="0"/>
            </a:endParaRPr>
          </a:p>
        </p:txBody>
      </p:sp>
      <mc:AlternateContent xmlns:mc="http://schemas.openxmlformats.org/markup-compatibility/2006">
        <mc:Choice xmlns:a14="http://schemas.microsoft.com/office/drawing/2010/main" Requires="a14">
          <p:sp>
            <p:nvSpPr>
              <p:cNvPr id="12" name="Rectangle 11"/>
              <p:cNvSpPr/>
              <p:nvPr/>
            </p:nvSpPr>
            <p:spPr>
              <a:xfrm>
                <a:off x="8389573" y="2009263"/>
                <a:ext cx="1309846" cy="923330"/>
              </a:xfrm>
              <a:prstGeom prst="rect">
                <a:avLst/>
              </a:prstGeom>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2 </m:t>
                      </m:r>
                      <m:r>
                        <a:rPr lang="en-US" i="1">
                          <a:solidFill>
                            <a:srgbClr val="000000"/>
                          </a:solidFill>
                          <a:latin typeface="Cambria Math" panose="02040503050406030204" pitchFamily="18" charset="0"/>
                          <a:ea typeface="Cambria Math" panose="02040503050406030204" pitchFamily="18" charset="0"/>
                        </a:rPr>
                        <m:t>𝐴</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𝐵</m:t>
                      </m:r>
                    </m:oMath>
                  </m:oMathPara>
                </a14:m>
                <a:endParaRPr lang="en-US" dirty="0">
                  <a:solidFill>
                    <a:srgbClr val="000000"/>
                  </a:solidFill>
                  <a:latin typeface="Arial" panose="020B0604020202020204" pitchFamily="34" charset="0"/>
                </a:endParaRPr>
              </a:p>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𝐵</m:t>
                      </m:r>
                      <m:r>
                        <a:rPr lang="en-US" i="1">
                          <a:solidFill>
                            <a:srgbClr val="000000"/>
                          </a:solidFill>
                          <a:latin typeface="Cambria Math" panose="02040503050406030204" pitchFamily="18" charset="0"/>
                          <a:ea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3</m:t>
                      </m:r>
                      <m:r>
                        <a:rPr lang="en-US" i="1">
                          <a:solidFill>
                            <a:srgbClr val="000000"/>
                          </a:solidFill>
                          <a:latin typeface="Cambria Math" panose="02040503050406030204" pitchFamily="18" charset="0"/>
                          <a:ea typeface="Cambria Math" panose="02040503050406030204" pitchFamily="18" charset="0"/>
                        </a:rPr>
                        <m:t>𝐶</m:t>
                      </m:r>
                    </m:oMath>
                  </m:oMathPara>
                </a14:m>
                <a:endParaRPr lang="en-US" i="1" dirty="0">
                  <a:solidFill>
                    <a:srgbClr val="000000"/>
                  </a:solidFill>
                  <a:latin typeface="Cambria Math" panose="02040503050406030204" pitchFamily="18" charset="0"/>
                  <a:ea typeface="Cambria Math" panose="02040503050406030204" pitchFamily="18" charset="0"/>
                </a:endParaRPr>
              </a:p>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𝐶</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𝐴</m:t>
                      </m:r>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𝐷</m:t>
                      </m:r>
                    </m:oMath>
                  </m:oMathPara>
                </a14:m>
                <a:endParaRPr lang="en-US" dirty="0">
                  <a:solidFill>
                    <a:srgbClr val="000000"/>
                  </a:solidFill>
                  <a:latin typeface="Arial" panose="020B0604020202020204" pitchFamily="34" charset="0"/>
                </a:endParaRPr>
              </a:p>
            </p:txBody>
          </p:sp>
        </mc:Choice>
        <mc:Fallback>
          <p:sp>
            <p:nvSpPr>
              <p:cNvPr id="12" name="Rectangle 11"/>
              <p:cNvSpPr>
                <a:spLocks noRot="1" noChangeAspect="1" noMove="1" noResize="1" noEditPoints="1" noAdjustHandles="1" noChangeArrowheads="1" noChangeShapeType="1" noTextEdit="1"/>
              </p:cNvSpPr>
              <p:nvPr/>
            </p:nvSpPr>
            <p:spPr>
              <a:xfrm>
                <a:off x="8389573" y="2009263"/>
                <a:ext cx="1309846" cy="923330"/>
              </a:xfrm>
              <a:prstGeom prst="rect">
                <a:avLst/>
              </a:prstGeom>
              <a:blipFill>
                <a:blip r:embed="rId8"/>
                <a:stretch>
                  <a:fillRect/>
                </a:stretch>
              </a:blipFill>
            </p:spPr>
            <p:txBody>
              <a:bodyPr/>
              <a:lstStyle/>
              <a:p>
                <a:r>
                  <a:rPr lang="en-US">
                    <a:noFill/>
                  </a:rPr>
                  <a:t> </a:t>
                </a:r>
              </a:p>
            </p:txBody>
          </p:sp>
        </mc:Fallback>
      </mc:AlternateContent>
      <p:sp>
        <p:nvSpPr>
          <p:cNvPr id="15" name="Rectangle 14"/>
          <p:cNvSpPr/>
          <p:nvPr/>
        </p:nvSpPr>
        <p:spPr>
          <a:xfrm>
            <a:off x="7171182" y="4809016"/>
            <a:ext cx="3053759" cy="1754326"/>
          </a:xfrm>
          <a:prstGeom prst="rect">
            <a:avLst/>
          </a:prstGeom>
        </p:spPr>
        <p:txBody>
          <a:bodyPr wrap="square">
            <a:spAutoFit/>
          </a:bodyPr>
          <a:lstStyle/>
          <a:p>
            <a:pPr eaLnBrk="0" fontAlgn="base" hangingPunct="0">
              <a:spcBef>
                <a:spcPct val="0"/>
              </a:spcBef>
              <a:spcAft>
                <a:spcPct val="0"/>
              </a:spcAft>
            </a:pPr>
            <a:r>
              <a:rPr lang="en-US" b="1" dirty="0">
                <a:solidFill>
                  <a:srgbClr val="00CC00"/>
                </a:solidFill>
                <a:latin typeface="Arial" panose="020B0604020202020204" pitchFamily="34" charset="0"/>
              </a:rPr>
              <a:t>Chemical reaction networks conserve mass</a:t>
            </a:r>
          </a:p>
          <a:p>
            <a:pPr eaLnBrk="0" fontAlgn="base" hangingPunct="0">
              <a:spcBef>
                <a:spcPct val="0"/>
              </a:spcBef>
              <a:spcAft>
                <a:spcPct val="0"/>
              </a:spcAft>
            </a:pPr>
            <a:r>
              <a:rPr lang="en-US" b="1" dirty="0">
                <a:solidFill>
                  <a:srgbClr val="00CC00"/>
                </a:solidFill>
                <a:latin typeface="Arial" panose="020B0604020202020204" pitchFamily="34" charset="0"/>
              </a:rPr>
              <a:t>Real metabolic reaction rates are often faster than other network-modeled processes in cells </a:t>
            </a:r>
            <a:endParaRPr lang="en-US" dirty="0">
              <a:solidFill>
                <a:srgbClr val="000000"/>
              </a:solidFill>
              <a:latin typeface="Arial" panose="020B0604020202020204" pitchFamily="34" charset="0"/>
            </a:endParaRPr>
          </a:p>
        </p:txBody>
      </p:sp>
      <p:pic>
        <p:nvPicPr>
          <p:cNvPr id="17" name="Picture 16"/>
          <p:cNvPicPr>
            <a:picLocks noChangeAspect="1"/>
          </p:cNvPicPr>
          <p:nvPr/>
        </p:nvPicPr>
        <p:blipFill rotWithShape="1">
          <a:blip r:embed="rId7"/>
          <a:srcRect l="69079" t="16094" r="10241" b="27715"/>
          <a:stretch/>
        </p:blipFill>
        <p:spPr>
          <a:xfrm>
            <a:off x="3535105" y="4343619"/>
            <a:ext cx="762000" cy="533400"/>
          </a:xfrm>
          <a:prstGeom prst="rect">
            <a:avLst/>
          </a:prstGeom>
        </p:spPr>
      </p:pic>
      <mc:AlternateContent xmlns:mc="http://schemas.openxmlformats.org/markup-compatibility/2006">
        <mc:Choice xmlns:a14="http://schemas.microsoft.com/office/drawing/2010/main" Requires="a14">
          <p:sp>
            <p:nvSpPr>
              <p:cNvPr id="8" name="Rectangle 7"/>
              <p:cNvSpPr/>
              <p:nvPr/>
            </p:nvSpPr>
            <p:spPr>
              <a:xfrm>
                <a:off x="1842288" y="4545761"/>
                <a:ext cx="863267" cy="395558"/>
              </a:xfrm>
              <a:prstGeom prst="rect">
                <a:avLst/>
              </a:prstGeom>
              <a:solidFill>
                <a:schemeClr val="bg1"/>
              </a:solidFill>
            </p:spPr>
            <p:txBody>
              <a:bodyPr wrap="squar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𝒗</m:t>
                          </m:r>
                        </m:e>
                        <m:sub>
                          <m:r>
                            <a:rPr lang="en-US" b="1" i="1">
                              <a:solidFill>
                                <a:srgbClr val="000000"/>
                              </a:solidFill>
                              <a:latin typeface="Cambria Math" panose="02040503050406030204" pitchFamily="18" charset="0"/>
                            </a:rPr>
                            <m:t>𝒇</m:t>
                          </m:r>
                        </m:sub>
                      </m:sSub>
                    </m:oMath>
                  </m:oMathPara>
                </a14:m>
                <a:endParaRPr lang="en-US" dirty="0">
                  <a:solidFill>
                    <a:srgbClr val="000000"/>
                  </a:solidFill>
                  <a:latin typeface="Arial" panose="020B0604020202020204" pitchFamily="34" charset="0"/>
                </a:endParaRPr>
              </a:p>
            </p:txBody>
          </p:sp>
        </mc:Choice>
        <mc:Fallback>
          <p:sp>
            <p:nvSpPr>
              <p:cNvPr id="8" name="Rectangle 7"/>
              <p:cNvSpPr>
                <a:spLocks noRot="1" noChangeAspect="1" noMove="1" noResize="1" noEditPoints="1" noAdjustHandles="1" noChangeArrowheads="1" noChangeShapeType="1" noTextEdit="1"/>
              </p:cNvSpPr>
              <p:nvPr/>
            </p:nvSpPr>
            <p:spPr>
              <a:xfrm>
                <a:off x="1842288" y="4545761"/>
                <a:ext cx="863267" cy="395558"/>
              </a:xfrm>
              <a:prstGeom prst="rect">
                <a:avLst/>
              </a:prstGeom>
              <a:blipFill>
                <a:blip r:embed="rId9"/>
                <a:stretch>
                  <a:fillRect b="-92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8"/>
              <p:cNvSpPr/>
              <p:nvPr/>
            </p:nvSpPr>
            <p:spPr>
              <a:xfrm>
                <a:off x="5410201" y="4662307"/>
                <a:ext cx="422530" cy="369332"/>
              </a:xfrm>
              <a:prstGeom prst="rect">
                <a:avLst/>
              </a:prstGeom>
              <a:noFill/>
            </p:spPr>
            <p:txBody>
              <a:bodyPr wrap="squar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𝒗</m:t>
                          </m:r>
                        </m:e>
                        <m:sub>
                          <m:r>
                            <a:rPr lang="en-US" b="1" i="1">
                              <a:solidFill>
                                <a:srgbClr val="000000"/>
                              </a:solidFill>
                              <a:latin typeface="Cambria Math" panose="02040503050406030204" pitchFamily="18" charset="0"/>
                            </a:rPr>
                            <m:t>𝒉</m:t>
                          </m:r>
                        </m:sub>
                      </m:sSub>
                    </m:oMath>
                  </m:oMathPara>
                </a14:m>
                <a:endParaRPr lang="en-US" dirty="0">
                  <a:solidFill>
                    <a:srgbClr val="000000"/>
                  </a:solidFill>
                  <a:latin typeface="Arial" panose="020B0604020202020204" pitchFamily="34" charset="0"/>
                </a:endParaRPr>
              </a:p>
            </p:txBody>
          </p:sp>
        </mc:Choice>
        <mc:Fallback>
          <p:sp>
            <p:nvSpPr>
              <p:cNvPr id="19" name="Rectangle 18"/>
              <p:cNvSpPr>
                <a:spLocks noRot="1" noChangeAspect="1" noMove="1" noResize="1" noEditPoints="1" noAdjustHandles="1" noChangeArrowheads="1" noChangeShapeType="1" noTextEdit="1"/>
              </p:cNvSpPr>
              <p:nvPr/>
            </p:nvSpPr>
            <p:spPr>
              <a:xfrm>
                <a:off x="5410201" y="4662307"/>
                <a:ext cx="422530" cy="369332"/>
              </a:xfrm>
              <a:prstGeom prst="rect">
                <a:avLst/>
              </a:prstGeom>
              <a:blipFill>
                <a:blip r:embed="rId10"/>
                <a:stretch>
                  <a:fillRect b="-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Rectangle 19"/>
              <p:cNvSpPr/>
              <p:nvPr/>
            </p:nvSpPr>
            <p:spPr>
              <a:xfrm>
                <a:off x="7336147" y="3975645"/>
                <a:ext cx="422530" cy="369332"/>
              </a:xfrm>
              <a:prstGeom prst="rect">
                <a:avLst/>
              </a:prstGeom>
              <a:noFill/>
            </p:spPr>
            <p:txBody>
              <a:bodyPr wrap="squar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𝒗</m:t>
                          </m:r>
                        </m:e>
                        <m:sub>
                          <m:r>
                            <a:rPr lang="en-US" b="1" i="1">
                              <a:solidFill>
                                <a:srgbClr val="000000"/>
                              </a:solidFill>
                              <a:latin typeface="Cambria Math" panose="02040503050406030204" pitchFamily="18" charset="0"/>
                            </a:rPr>
                            <m:t>𝑨</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𝑩</m:t>
                          </m:r>
                        </m:sub>
                      </m:sSub>
                    </m:oMath>
                  </m:oMathPara>
                </a14:m>
                <a:endParaRPr lang="en-US" dirty="0">
                  <a:solidFill>
                    <a:srgbClr val="000000"/>
                  </a:solidFill>
                  <a:latin typeface="Arial" panose="020B0604020202020204" pitchFamily="34" charset="0"/>
                </a:endParaRPr>
              </a:p>
            </p:txBody>
          </p:sp>
        </mc:Choice>
        <mc:Fallback>
          <p:sp>
            <p:nvSpPr>
              <p:cNvPr id="20" name="Rectangle 19"/>
              <p:cNvSpPr>
                <a:spLocks noRot="1" noChangeAspect="1" noMove="1" noResize="1" noEditPoints="1" noAdjustHandles="1" noChangeArrowheads="1" noChangeShapeType="1" noTextEdit="1"/>
              </p:cNvSpPr>
              <p:nvPr/>
            </p:nvSpPr>
            <p:spPr>
              <a:xfrm>
                <a:off x="7336147" y="3975645"/>
                <a:ext cx="422530" cy="369332"/>
              </a:xfrm>
              <a:prstGeom prst="rect">
                <a:avLst/>
              </a:prstGeom>
              <a:blipFill>
                <a:blip r:embed="rId11"/>
                <a:stretch>
                  <a:fillRect r="-55714" b="-16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Rectangle 20"/>
              <p:cNvSpPr/>
              <p:nvPr/>
            </p:nvSpPr>
            <p:spPr>
              <a:xfrm>
                <a:off x="8517664" y="3975645"/>
                <a:ext cx="422530" cy="369332"/>
              </a:xfrm>
              <a:prstGeom prst="rect">
                <a:avLst/>
              </a:prstGeom>
              <a:noFill/>
            </p:spPr>
            <p:txBody>
              <a:bodyPr wrap="squar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𝒗</m:t>
                          </m:r>
                        </m:e>
                        <m:sub>
                          <m:r>
                            <a:rPr lang="en-US" b="1" i="1">
                              <a:solidFill>
                                <a:srgbClr val="000000"/>
                              </a:solidFill>
                              <a:latin typeface="Cambria Math" panose="02040503050406030204" pitchFamily="18" charset="0"/>
                            </a:rPr>
                            <m:t>𝑩</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𝑪</m:t>
                          </m:r>
                        </m:sub>
                      </m:sSub>
                    </m:oMath>
                  </m:oMathPara>
                </a14:m>
                <a:endParaRPr lang="en-US" dirty="0">
                  <a:solidFill>
                    <a:srgbClr val="000000"/>
                  </a:solidFill>
                  <a:latin typeface="Arial" panose="020B0604020202020204" pitchFamily="34" charset="0"/>
                </a:endParaRPr>
              </a:p>
            </p:txBody>
          </p:sp>
        </mc:Choice>
        <mc:Fallback>
          <p:sp>
            <p:nvSpPr>
              <p:cNvPr id="21" name="Rectangle 20"/>
              <p:cNvSpPr>
                <a:spLocks noRot="1" noChangeAspect="1" noMove="1" noResize="1" noEditPoints="1" noAdjustHandles="1" noChangeArrowheads="1" noChangeShapeType="1" noTextEdit="1"/>
              </p:cNvSpPr>
              <p:nvPr/>
            </p:nvSpPr>
            <p:spPr>
              <a:xfrm>
                <a:off x="8517664" y="3975645"/>
                <a:ext cx="422530" cy="369332"/>
              </a:xfrm>
              <a:prstGeom prst="rect">
                <a:avLst/>
              </a:prstGeom>
              <a:blipFill>
                <a:blip r:embed="rId12"/>
                <a:stretch>
                  <a:fillRect r="-54286" b="-16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Rectangle 21"/>
              <p:cNvSpPr/>
              <p:nvPr/>
            </p:nvSpPr>
            <p:spPr>
              <a:xfrm>
                <a:off x="9534545" y="3928578"/>
                <a:ext cx="422530" cy="369332"/>
              </a:xfrm>
              <a:prstGeom prst="rect">
                <a:avLst/>
              </a:prstGeom>
              <a:noFill/>
            </p:spPr>
            <p:txBody>
              <a:bodyPr wrap="squar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𝒗</m:t>
                          </m:r>
                        </m:e>
                        <m:sub>
                          <m:r>
                            <a:rPr lang="en-US" b="1" i="1">
                              <a:solidFill>
                                <a:srgbClr val="000000"/>
                              </a:solidFill>
                              <a:latin typeface="Cambria Math" panose="02040503050406030204" pitchFamily="18" charset="0"/>
                            </a:rPr>
                            <m:t>𝑨𝑪</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𝑫</m:t>
                          </m:r>
                        </m:sub>
                      </m:sSub>
                    </m:oMath>
                  </m:oMathPara>
                </a14:m>
                <a:endParaRPr lang="en-US" dirty="0">
                  <a:solidFill>
                    <a:srgbClr val="000000"/>
                  </a:solidFill>
                  <a:latin typeface="Arial" panose="020B0604020202020204" pitchFamily="34" charset="0"/>
                </a:endParaRPr>
              </a:p>
            </p:txBody>
          </p:sp>
        </mc:Choice>
        <mc:Fallback>
          <p:sp>
            <p:nvSpPr>
              <p:cNvPr id="22" name="Rectangle 21"/>
              <p:cNvSpPr>
                <a:spLocks noRot="1" noChangeAspect="1" noMove="1" noResize="1" noEditPoints="1" noAdjustHandles="1" noChangeArrowheads="1" noChangeShapeType="1" noTextEdit="1"/>
              </p:cNvSpPr>
              <p:nvPr/>
            </p:nvSpPr>
            <p:spPr>
              <a:xfrm>
                <a:off x="9534545" y="3928578"/>
                <a:ext cx="422530" cy="369332"/>
              </a:xfrm>
              <a:prstGeom prst="rect">
                <a:avLst/>
              </a:prstGeom>
              <a:blipFill>
                <a:blip r:embed="rId13"/>
                <a:stretch>
                  <a:fillRect r="-84058" b="-1639"/>
                </a:stretch>
              </a:blipFill>
            </p:spPr>
            <p:txBody>
              <a:bodyPr/>
              <a:lstStyle/>
              <a:p>
                <a:r>
                  <a:rPr lang="en-US">
                    <a:noFill/>
                  </a:rPr>
                  <a:t> </a:t>
                </a:r>
              </a:p>
            </p:txBody>
          </p:sp>
        </mc:Fallback>
      </mc:AlternateContent>
    </p:spTree>
    <p:extLst>
      <p:ext uri="{BB962C8B-B14F-4D97-AF65-F5344CB8AC3E}">
        <p14:creationId xmlns:p14="http://schemas.microsoft.com/office/powerpoint/2010/main" val="33357574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6400" y="913059"/>
            <a:ext cx="5113458" cy="1477328"/>
          </a:xfrm>
          <a:prstGeom prst="rect">
            <a:avLst/>
          </a:prstGeom>
          <a:noFill/>
        </p:spPr>
        <p:txBody>
          <a:bodyPr wrap="square" rtlCol="0">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Catalysts are molecules that affect (usually increase) the rate of a chemical reaction, but do not react themselves, so the rate law depends on the amount of catalyst present</a:t>
            </a:r>
            <a:endParaRPr lang="en-US" dirty="0">
              <a:solidFill>
                <a:srgbClr val="000000"/>
              </a:solidFill>
              <a:latin typeface="Arial" panose="020B0604020202020204" pitchFamily="34" charset="0"/>
            </a:endParaRPr>
          </a:p>
          <a:p>
            <a:pPr eaLnBrk="0" fontAlgn="base" hangingPunct="0">
              <a:spcBef>
                <a:spcPct val="0"/>
              </a:spcBef>
              <a:spcAft>
                <a:spcPct val="0"/>
              </a:spcAft>
            </a:pPr>
            <a:endParaRPr lang="en-US" b="1" dirty="0">
              <a:solidFill>
                <a:srgbClr val="00CC00"/>
              </a:solidFill>
              <a:latin typeface="Arial" panose="020B0604020202020204" pitchFamily="34" charset="0"/>
            </a:endParaRPr>
          </a:p>
        </p:txBody>
      </p:sp>
      <p:sp>
        <p:nvSpPr>
          <p:cNvPr id="2" name="Title 1"/>
          <p:cNvSpPr>
            <a:spLocks noGrp="1"/>
          </p:cNvSpPr>
          <p:nvPr>
            <p:ph type="title"/>
          </p:nvPr>
        </p:nvSpPr>
        <p:spPr>
          <a:xfrm>
            <a:off x="1524000" y="-100538"/>
            <a:ext cx="9144000" cy="868362"/>
          </a:xfrm>
        </p:spPr>
        <p:txBody>
          <a:bodyPr>
            <a:noAutofit/>
          </a:bodyPr>
          <a:lstStyle/>
          <a:p>
            <a:r>
              <a:rPr lang="en-US" sz="3200" b="1" dirty="0">
                <a:solidFill>
                  <a:srgbClr val="0000CC"/>
                </a:solidFill>
              </a:rPr>
              <a:t>Chemical Reaction Networks—Catalysts </a:t>
            </a:r>
            <a:endParaRPr lang="en-US" sz="3200" b="1" dirty="0">
              <a:solidFill>
                <a:srgbClr val="0000CC"/>
              </a:solidFill>
            </a:endParaRPr>
          </a:p>
        </p:txBody>
      </p:sp>
      <p:grpSp>
        <p:nvGrpSpPr>
          <p:cNvPr id="14" name="Group 13"/>
          <p:cNvGrpSpPr/>
          <p:nvPr/>
        </p:nvGrpSpPr>
        <p:grpSpPr>
          <a:xfrm>
            <a:off x="8160467" y="720266"/>
            <a:ext cx="1295400" cy="1348360"/>
            <a:chOff x="6636467" y="720266"/>
            <a:chExt cx="1295400" cy="1348360"/>
          </a:xfrm>
        </p:grpSpPr>
        <mc:AlternateContent xmlns:mc="http://schemas.openxmlformats.org/markup-compatibility/2006" xmlns:a14="http://schemas.microsoft.com/office/drawing/2010/main">
          <mc:Choice Requires="a14">
            <p:sp>
              <p:nvSpPr>
                <p:cNvPr id="19" name="Rectangle 18"/>
                <p:cNvSpPr/>
                <p:nvPr/>
              </p:nvSpPr>
              <p:spPr>
                <a:xfrm>
                  <a:off x="6705600" y="1699294"/>
                  <a:ext cx="422530" cy="369332"/>
                </a:xfrm>
                <a:prstGeom prst="rect">
                  <a:avLst/>
                </a:prstGeom>
                <a:noFill/>
              </p:spPr>
              <p:txBody>
                <a:bodyPr wrap="squar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𝒗</m:t>
                            </m:r>
                          </m:e>
                          <m:sub>
                            <m:r>
                              <a:rPr lang="en-US" b="1" i="1">
                                <a:solidFill>
                                  <a:srgbClr val="000000"/>
                                </a:solidFill>
                                <a:latin typeface="Cambria Math" panose="02040503050406030204" pitchFamily="18" charset="0"/>
                              </a:rPr>
                              <m:t>𝒉</m:t>
                            </m:r>
                          </m:sub>
                        </m:sSub>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𝑆</m:t>
                            </m:r>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𝐴</m:t>
                            </m:r>
                          </m:e>
                        </m:d>
                      </m:oMath>
                    </m:oMathPara>
                  </a14:m>
                  <a:endParaRPr lang="en-US" dirty="0">
                    <a:solidFill>
                      <a:srgbClr val="000000"/>
                    </a:solidFill>
                    <a:latin typeface="Arial" panose="020B0604020202020204" pitchFamily="34" charset="0"/>
                  </a:endParaRPr>
                </a:p>
              </p:txBody>
            </p:sp>
          </mc:Choice>
          <mc:Fallback xmlns="">
            <p:sp>
              <p:nvSpPr>
                <p:cNvPr id="19" name="Rectangle 18"/>
                <p:cNvSpPr>
                  <a:spLocks noRot="1" noChangeAspect="1" noMove="1" noResize="1" noEditPoints="1" noAdjustHandles="1" noChangeArrowheads="1" noChangeShapeType="1" noTextEdit="1"/>
                </p:cNvSpPr>
                <p:nvPr/>
              </p:nvSpPr>
              <p:spPr>
                <a:xfrm>
                  <a:off x="6705600" y="1699294"/>
                  <a:ext cx="422530" cy="369332"/>
                </a:xfrm>
                <a:prstGeom prst="rect">
                  <a:avLst/>
                </a:prstGeom>
                <a:blipFill rotWithShape="0">
                  <a:blip r:embed="rId3"/>
                  <a:stretch>
                    <a:fillRect r="-136232" b="-3333"/>
                  </a:stretch>
                </a:blipFill>
              </p:spPr>
              <p:txBody>
                <a:bodyPr/>
                <a:lstStyle/>
                <a:p>
                  <a:r>
                    <a:rPr lang="en-US">
                      <a:noFill/>
                    </a:rPr>
                    <a:t> </a:t>
                  </a:r>
                </a:p>
              </p:txBody>
            </p:sp>
          </mc:Fallback>
        </mc:AlternateContent>
        <p:pic>
          <p:nvPicPr>
            <p:cNvPr id="23" name="Picture 22"/>
            <p:cNvPicPr>
              <a:picLocks noChangeAspect="1"/>
            </p:cNvPicPr>
            <p:nvPr/>
          </p:nvPicPr>
          <p:blipFill rotWithShape="1">
            <a:blip r:embed="rId4"/>
            <a:srcRect l="52168" r="10974"/>
            <a:stretch/>
          </p:blipFill>
          <p:spPr>
            <a:xfrm>
              <a:off x="6636467" y="720266"/>
              <a:ext cx="1295400" cy="990600"/>
            </a:xfrm>
            <a:prstGeom prst="rect">
              <a:avLst/>
            </a:prstGeom>
          </p:spPr>
        </p:pic>
      </p:grpSp>
    </p:spTree>
    <p:extLst>
      <p:ext uri="{BB962C8B-B14F-4D97-AF65-F5344CB8AC3E}">
        <p14:creationId xmlns:p14="http://schemas.microsoft.com/office/powerpoint/2010/main" val="23181208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581398" y="1828800"/>
            <a:ext cx="2752725" cy="628650"/>
          </a:xfrm>
          <a:prstGeom prst="rect">
            <a:avLst/>
          </a:prstGeom>
        </p:spPr>
      </p:pic>
      <p:sp>
        <p:nvSpPr>
          <p:cNvPr id="2" name="Title 1"/>
          <p:cNvSpPr>
            <a:spLocks noGrp="1"/>
          </p:cNvSpPr>
          <p:nvPr>
            <p:ph type="ctrTitle"/>
          </p:nvPr>
        </p:nvSpPr>
        <p:spPr>
          <a:xfrm>
            <a:off x="1524000" y="1"/>
            <a:ext cx="9143997" cy="685799"/>
          </a:xfrm>
        </p:spPr>
        <p:txBody>
          <a:bodyPr>
            <a:noAutofit/>
          </a:bodyPr>
          <a:lstStyle/>
          <a:p>
            <a:r>
              <a:rPr lang="en-US" sz="3200" b="1" dirty="0">
                <a:solidFill>
                  <a:srgbClr val="0000CC"/>
                </a:solidFill>
              </a:rPr>
              <a:t>Protein Signaling Networks—Representation </a:t>
            </a:r>
            <a:endParaRPr lang="en-US" sz="3200" b="1" dirty="0">
              <a:solidFill>
                <a:srgbClr val="0000CC"/>
              </a:solidFill>
            </a:endParaRPr>
          </a:p>
        </p:txBody>
      </p:sp>
      <p:sp>
        <p:nvSpPr>
          <p:cNvPr id="7" name="TextBox 6"/>
          <p:cNvSpPr txBox="1"/>
          <p:nvPr/>
        </p:nvSpPr>
        <p:spPr>
          <a:xfrm>
            <a:off x="1676400" y="671692"/>
            <a:ext cx="5486400" cy="5632311"/>
          </a:xfrm>
          <a:prstGeom prst="rect">
            <a:avLst/>
          </a:prstGeom>
          <a:noFill/>
        </p:spPr>
        <p:txBody>
          <a:bodyPr wrap="square" rtlCol="0">
            <a:spAutoFit/>
          </a:bodyPr>
          <a:lstStyle/>
          <a:p>
            <a:pPr eaLnBrk="0" fontAlgn="base" hangingPunct="0">
              <a:spcBef>
                <a:spcPct val="0"/>
              </a:spcBef>
              <a:spcAft>
                <a:spcPct val="0"/>
              </a:spcAft>
            </a:pPr>
            <a:r>
              <a:rPr lang="en-US" b="1" dirty="0">
                <a:solidFill>
                  <a:srgbClr val="000000"/>
                </a:solidFill>
                <a:latin typeface="Arial" panose="020B0604020202020204" pitchFamily="34" charset="0"/>
              </a:rPr>
              <a:t>Nodes </a:t>
            </a:r>
            <a:r>
              <a:rPr lang="en-US" dirty="0">
                <a:solidFill>
                  <a:srgbClr val="000000"/>
                </a:solidFill>
                <a:latin typeface="Arial" panose="020B0604020202020204" pitchFamily="34" charset="0"/>
              </a:rPr>
              <a:t>in a signaling network can represent molecular species or complex behaviors. Node states are usually numbers representing the amount or concentration of a species or the level of activity of a behavior</a:t>
            </a:r>
          </a:p>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r>
              <a:rPr lang="en-US" b="1" dirty="0">
                <a:solidFill>
                  <a:srgbClr val="000000"/>
                </a:solidFill>
                <a:latin typeface="Arial" panose="020B0604020202020204" pitchFamily="34" charset="0"/>
              </a:rPr>
              <a:t>Links</a:t>
            </a:r>
            <a:r>
              <a:rPr lang="en-US" dirty="0">
                <a:solidFill>
                  <a:srgbClr val="000000"/>
                </a:solidFill>
                <a:latin typeface="Arial" panose="020B0604020202020204" pitchFamily="34" charset="0"/>
              </a:rPr>
              <a:t> come in two basic categories, </a:t>
            </a:r>
            <a:r>
              <a:rPr lang="en-US" b="1" dirty="0">
                <a:solidFill>
                  <a:srgbClr val="000000"/>
                </a:solidFill>
                <a:latin typeface="Arial" panose="020B0604020202020204" pitchFamily="34" charset="0"/>
              </a:rPr>
              <a:t>reaction</a:t>
            </a:r>
            <a:r>
              <a:rPr lang="en-US" dirty="0">
                <a:solidFill>
                  <a:srgbClr val="000000"/>
                </a:solidFill>
                <a:latin typeface="Arial" panose="020B0604020202020204" pitchFamily="34" charset="0"/>
              </a:rPr>
              <a:t> links between nodes identical to those in chemical reactions, which represent transformations of molecular species (again, possibly multi-headed or multi-tailed) and links between nodes and chemical reaction links which represent </a:t>
            </a:r>
            <a:r>
              <a:rPr lang="en-US" b="1" dirty="0">
                <a:solidFill>
                  <a:srgbClr val="000000"/>
                </a:solidFill>
                <a:latin typeface="Arial" panose="020B0604020202020204" pitchFamily="34" charset="0"/>
              </a:rPr>
              <a:t>regulation </a:t>
            </a:r>
          </a:p>
          <a:p>
            <a:pPr eaLnBrk="0" fontAlgn="base" hangingPunct="0">
              <a:spcBef>
                <a:spcPct val="0"/>
              </a:spcBef>
              <a:spcAft>
                <a:spcPct val="0"/>
              </a:spcAft>
            </a:pPr>
            <a:endParaRPr lang="en-US" b="1" dirty="0">
              <a:solidFill>
                <a:srgbClr val="000000"/>
              </a:solidFill>
              <a:latin typeface="Arial" panose="020B0604020202020204" pitchFamily="34" charset="0"/>
            </a:endParaRPr>
          </a:p>
          <a:p>
            <a:pPr eaLnBrk="0" fontAlgn="base" hangingPunct="0">
              <a:spcBef>
                <a:spcPct val="0"/>
              </a:spcBef>
              <a:spcAft>
                <a:spcPct val="0"/>
              </a:spcAft>
            </a:pPr>
            <a:r>
              <a:rPr lang="en-US" b="1" dirty="0">
                <a:solidFill>
                  <a:srgbClr val="000000"/>
                </a:solidFill>
                <a:latin typeface="Arial" panose="020B0604020202020204" pitchFamily="34" charset="0"/>
              </a:rPr>
              <a:t>A regulatory link indicates that the rate of the reaction link depends on the concentration or amount in the source node</a:t>
            </a:r>
            <a:endParaRPr lang="en-US" dirty="0">
              <a:solidFill>
                <a:srgbClr val="000000"/>
              </a:solidFill>
              <a:latin typeface="Arial" panose="020B0604020202020204" pitchFamily="34" charset="0"/>
            </a:endParaRPr>
          </a:p>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r>
              <a:rPr lang="en-US" b="1" dirty="0">
                <a:solidFill>
                  <a:srgbClr val="000000"/>
                </a:solidFill>
                <a:latin typeface="Arial" panose="020B0604020202020204" pitchFamily="34" charset="0"/>
              </a:rPr>
              <a:t>In general, chemical reaction links use up their substrates, while regulatory links do not</a:t>
            </a:r>
          </a:p>
          <a:p>
            <a:pPr eaLnBrk="0" fontAlgn="base" hangingPunct="0">
              <a:spcBef>
                <a:spcPct val="0"/>
              </a:spcBef>
              <a:spcAft>
                <a:spcPct val="0"/>
              </a:spcAft>
            </a:pPr>
            <a:endParaRPr lang="en-US" dirty="0">
              <a:solidFill>
                <a:srgbClr val="000000"/>
              </a:solidFill>
              <a:latin typeface="Arial" panose="020B0604020202020204" pitchFamily="34" charset="0"/>
            </a:endParaRPr>
          </a:p>
        </p:txBody>
      </p:sp>
      <p:pic>
        <p:nvPicPr>
          <p:cNvPr id="4" name="Picture 3"/>
          <p:cNvPicPr>
            <a:picLocks noChangeAspect="1"/>
          </p:cNvPicPr>
          <p:nvPr/>
        </p:nvPicPr>
        <p:blipFill rotWithShape="1">
          <a:blip r:embed="rId3"/>
          <a:srcRect r="52302"/>
          <a:stretch/>
        </p:blipFill>
        <p:spPr>
          <a:xfrm>
            <a:off x="7848600" y="3447657"/>
            <a:ext cx="1676400" cy="990600"/>
          </a:xfrm>
          <a:prstGeom prst="rect">
            <a:avLst/>
          </a:prstGeom>
        </p:spPr>
      </p:pic>
      <p:sp>
        <p:nvSpPr>
          <p:cNvPr id="5" name="Rectangle 4"/>
          <p:cNvSpPr/>
          <p:nvPr/>
        </p:nvSpPr>
        <p:spPr>
          <a:xfrm>
            <a:off x="7086597" y="1646253"/>
            <a:ext cx="3581400" cy="1754326"/>
          </a:xfrm>
          <a:prstGeom prst="rect">
            <a:avLst/>
          </a:prstGeom>
        </p:spPr>
        <p:txBody>
          <a:bodyPr wrap="square">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Regulatory links may be </a:t>
            </a:r>
            <a:r>
              <a:rPr lang="en-US" b="1" dirty="0">
                <a:solidFill>
                  <a:srgbClr val="000000"/>
                </a:solidFill>
                <a:latin typeface="Arial" panose="020B0604020202020204" pitchFamily="34" charset="0"/>
              </a:rPr>
              <a:t>activating</a:t>
            </a:r>
            <a:r>
              <a:rPr lang="en-US" dirty="0">
                <a:solidFill>
                  <a:srgbClr val="000000"/>
                </a:solidFill>
                <a:latin typeface="Arial" panose="020B0604020202020204" pitchFamily="34" charset="0"/>
              </a:rPr>
              <a:t> (excitatory</a:t>
            </a:r>
            <a:r>
              <a:rPr lang="en-US" dirty="0">
                <a:solidFill>
                  <a:srgbClr val="000000"/>
                </a:solidFill>
                <a:latin typeface="Arial" panose="020B0604020202020204" pitchFamily="34" charset="0"/>
              </a:rPr>
              <a:t>), in </a:t>
            </a:r>
            <a:r>
              <a:rPr lang="en-US" dirty="0">
                <a:solidFill>
                  <a:srgbClr val="000000"/>
                </a:solidFill>
                <a:latin typeface="Arial" panose="020B0604020202020204" pitchFamily="34" charset="0"/>
              </a:rPr>
              <a:t>which case a larger amount of the species at the node </a:t>
            </a:r>
            <a:r>
              <a:rPr lang="en-US" b="1" dirty="0">
                <a:solidFill>
                  <a:srgbClr val="000000"/>
                </a:solidFill>
                <a:latin typeface="Arial" panose="020B0604020202020204" pitchFamily="34" charset="0"/>
              </a:rPr>
              <a:t>increases</a:t>
            </a:r>
            <a:r>
              <a:rPr lang="en-US" dirty="0">
                <a:solidFill>
                  <a:srgbClr val="000000"/>
                </a:solidFill>
                <a:latin typeface="Arial" panose="020B0604020202020204" pitchFamily="34" charset="0"/>
              </a:rPr>
              <a:t> the rate of the </a:t>
            </a:r>
            <a:r>
              <a:rPr lang="en-US" dirty="0">
                <a:solidFill>
                  <a:srgbClr val="000000"/>
                </a:solidFill>
                <a:latin typeface="Arial" panose="020B0604020202020204" pitchFamily="34" charset="0"/>
              </a:rPr>
              <a:t>reaction or the level of the response</a:t>
            </a:r>
            <a:endParaRPr lang="en-US" dirty="0">
              <a:solidFill>
                <a:srgbClr val="000000"/>
              </a:solidFill>
              <a:latin typeface="Arial" panose="020B0604020202020204" pitchFamily="34" charset="0"/>
            </a:endParaRPr>
          </a:p>
        </p:txBody>
      </p:sp>
      <p:pic>
        <p:nvPicPr>
          <p:cNvPr id="9" name="Picture 8"/>
          <p:cNvPicPr>
            <a:picLocks noChangeAspect="1"/>
          </p:cNvPicPr>
          <p:nvPr/>
        </p:nvPicPr>
        <p:blipFill rotWithShape="1">
          <a:blip r:embed="rId3"/>
          <a:srcRect l="52168" r="10974"/>
          <a:stretch/>
        </p:blipFill>
        <p:spPr>
          <a:xfrm>
            <a:off x="8160467" y="720266"/>
            <a:ext cx="1295400" cy="990600"/>
          </a:xfrm>
          <a:prstGeom prst="rect">
            <a:avLst/>
          </a:prstGeom>
        </p:spPr>
      </p:pic>
      <p:sp>
        <p:nvSpPr>
          <p:cNvPr id="10" name="Rectangle 9"/>
          <p:cNvSpPr/>
          <p:nvPr/>
        </p:nvSpPr>
        <p:spPr>
          <a:xfrm>
            <a:off x="7086600" y="4438258"/>
            <a:ext cx="3581400" cy="2031325"/>
          </a:xfrm>
          <a:prstGeom prst="rect">
            <a:avLst/>
          </a:prstGeom>
        </p:spPr>
        <p:txBody>
          <a:bodyPr wrap="square">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Regulatory links may be </a:t>
            </a:r>
            <a:r>
              <a:rPr lang="en-US" b="1" dirty="0">
                <a:solidFill>
                  <a:srgbClr val="000000"/>
                </a:solidFill>
                <a:latin typeface="Arial" panose="020B0604020202020204" pitchFamily="34" charset="0"/>
              </a:rPr>
              <a:t>inhibiting</a:t>
            </a:r>
            <a:r>
              <a:rPr lang="en-US" dirty="0">
                <a:solidFill>
                  <a:srgbClr val="000000"/>
                </a:solidFill>
                <a:latin typeface="Arial" panose="020B0604020202020204" pitchFamily="34" charset="0"/>
              </a:rPr>
              <a:t>, in </a:t>
            </a:r>
            <a:r>
              <a:rPr lang="en-US" dirty="0">
                <a:solidFill>
                  <a:srgbClr val="000000"/>
                </a:solidFill>
                <a:latin typeface="Arial" panose="020B0604020202020204" pitchFamily="34" charset="0"/>
              </a:rPr>
              <a:t>which case a larger amount of the species at the node </a:t>
            </a:r>
            <a:r>
              <a:rPr lang="en-US" b="1" dirty="0">
                <a:solidFill>
                  <a:srgbClr val="000000"/>
                </a:solidFill>
                <a:latin typeface="Arial" panose="020B0604020202020204" pitchFamily="34" charset="0"/>
              </a:rPr>
              <a:t>decreases</a:t>
            </a:r>
            <a:r>
              <a:rPr lang="en-US" dirty="0">
                <a:solidFill>
                  <a:srgbClr val="000000"/>
                </a:solidFill>
                <a:latin typeface="Arial" panose="020B0604020202020204" pitchFamily="34" charset="0"/>
              </a:rPr>
              <a:t> </a:t>
            </a:r>
            <a:r>
              <a:rPr lang="en-US" dirty="0">
                <a:solidFill>
                  <a:srgbClr val="000000"/>
                </a:solidFill>
                <a:latin typeface="Arial" panose="020B0604020202020204" pitchFamily="34" charset="0"/>
              </a:rPr>
              <a:t>the rate of the </a:t>
            </a:r>
            <a:r>
              <a:rPr lang="en-US" dirty="0">
                <a:solidFill>
                  <a:srgbClr val="000000"/>
                </a:solidFill>
                <a:latin typeface="Arial" panose="020B0604020202020204" pitchFamily="34" charset="0"/>
              </a:rPr>
              <a:t>reaction or </a:t>
            </a:r>
            <a:r>
              <a:rPr lang="en-US" dirty="0">
                <a:solidFill>
                  <a:srgbClr val="000000"/>
                </a:solidFill>
                <a:latin typeface="Arial" panose="020B0604020202020204" pitchFamily="34" charset="0"/>
              </a:rPr>
              <a:t>the level of the response</a:t>
            </a:r>
          </a:p>
          <a:p>
            <a:pPr eaLnBrk="0" fontAlgn="base" hangingPunct="0">
              <a:spcBef>
                <a:spcPct val="0"/>
              </a:spcBef>
              <a:spcAft>
                <a:spcPct val="0"/>
              </a:spcAft>
            </a:pPr>
            <a:endParaRPr 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2205876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154160" y="838200"/>
            <a:ext cx="2752725" cy="628650"/>
          </a:xfrm>
          <a:prstGeom prst="rect">
            <a:avLst/>
          </a:prstGeom>
        </p:spPr>
      </p:pic>
      <p:sp>
        <p:nvSpPr>
          <p:cNvPr id="2" name="Title 1"/>
          <p:cNvSpPr>
            <a:spLocks noGrp="1"/>
          </p:cNvSpPr>
          <p:nvPr>
            <p:ph type="ctrTitle"/>
          </p:nvPr>
        </p:nvSpPr>
        <p:spPr>
          <a:xfrm>
            <a:off x="1524000" y="1"/>
            <a:ext cx="9144000" cy="685799"/>
          </a:xfrm>
        </p:spPr>
        <p:txBody>
          <a:bodyPr>
            <a:noAutofit/>
          </a:bodyPr>
          <a:lstStyle/>
          <a:p>
            <a:r>
              <a:rPr lang="en-US" sz="3200" b="1" dirty="0">
                <a:solidFill>
                  <a:srgbClr val="0000CC"/>
                </a:solidFill>
              </a:rPr>
              <a:t>Regulatory Links—Interpretation</a:t>
            </a:r>
            <a:endParaRPr lang="en-US" sz="3200" b="1" dirty="0">
              <a:solidFill>
                <a:srgbClr val="0000CC"/>
              </a:solidFill>
            </a:endParaRPr>
          </a:p>
        </p:txBody>
      </p:sp>
      <p:sp>
        <p:nvSpPr>
          <p:cNvPr id="7" name="TextBox 6"/>
          <p:cNvSpPr txBox="1"/>
          <p:nvPr/>
        </p:nvSpPr>
        <p:spPr>
          <a:xfrm>
            <a:off x="1676400" y="671691"/>
            <a:ext cx="5486400" cy="923330"/>
          </a:xfrm>
          <a:prstGeom prst="rect">
            <a:avLst/>
          </a:prstGeom>
          <a:noFill/>
        </p:spPr>
        <p:txBody>
          <a:bodyPr wrap="square" rtlCol="0">
            <a:spAutoFit/>
          </a:bodyPr>
          <a:lstStyle/>
          <a:p>
            <a:pPr eaLnBrk="0" fontAlgn="base" hangingPunct="0">
              <a:spcBef>
                <a:spcPct val="0"/>
              </a:spcBef>
              <a:spcAft>
                <a:spcPct val="0"/>
              </a:spcAft>
            </a:pPr>
            <a:r>
              <a:rPr lang="en-US" b="1" dirty="0">
                <a:solidFill>
                  <a:srgbClr val="000000"/>
                </a:solidFill>
                <a:latin typeface="Arial" panose="020B0604020202020204" pitchFamily="34" charset="0"/>
              </a:rPr>
              <a:t>A regulatory link indicates that the rate of the reaction link depends on the concentration or amount in the source node</a:t>
            </a:r>
            <a:endParaRPr lang="en-US" dirty="0">
              <a:solidFill>
                <a:srgbClr val="000000"/>
              </a:solidFill>
              <a:latin typeface="Arial" panose="020B0604020202020204" pitchFamily="34" charset="0"/>
            </a:endParaRPr>
          </a:p>
        </p:txBody>
      </p:sp>
      <p:pic>
        <p:nvPicPr>
          <p:cNvPr id="4" name="Picture 3"/>
          <p:cNvPicPr>
            <a:picLocks noChangeAspect="1"/>
          </p:cNvPicPr>
          <p:nvPr/>
        </p:nvPicPr>
        <p:blipFill rotWithShape="1">
          <a:blip r:embed="rId3"/>
          <a:srcRect r="52302"/>
          <a:stretch/>
        </p:blipFill>
        <p:spPr>
          <a:xfrm>
            <a:off x="1617293" y="5394597"/>
            <a:ext cx="1676400" cy="990600"/>
          </a:xfrm>
          <a:prstGeom prst="rect">
            <a:avLst/>
          </a:prstGeom>
        </p:spPr>
      </p:pic>
      <mc:AlternateContent xmlns:mc="http://schemas.openxmlformats.org/markup-compatibility/2006">
        <mc:Choice xmlns:a14="http://schemas.microsoft.com/office/drawing/2010/main" Requires="a14">
          <p:sp>
            <p:nvSpPr>
              <p:cNvPr id="5" name="Rectangle 4"/>
              <p:cNvSpPr/>
              <p:nvPr/>
            </p:nvSpPr>
            <p:spPr>
              <a:xfrm>
                <a:off x="1676400" y="1860150"/>
                <a:ext cx="8839200" cy="923330"/>
              </a:xfrm>
              <a:prstGeom prst="rect">
                <a:avLst/>
              </a:prstGeom>
            </p:spPr>
            <p:txBody>
              <a:bodyPr wrap="square">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Regulatory links may be </a:t>
                </a:r>
                <a:r>
                  <a:rPr lang="en-US" b="1" dirty="0">
                    <a:solidFill>
                      <a:srgbClr val="000000"/>
                    </a:solidFill>
                    <a:latin typeface="Arial" panose="020B0604020202020204" pitchFamily="34" charset="0"/>
                  </a:rPr>
                  <a:t>activating</a:t>
                </a:r>
                <a:r>
                  <a:rPr lang="en-US" dirty="0">
                    <a:solidFill>
                      <a:srgbClr val="000000"/>
                    </a:solidFill>
                    <a:latin typeface="Arial" panose="020B0604020202020204" pitchFamily="34" charset="0"/>
                  </a:rPr>
                  <a:t> (excitatory</a:t>
                </a:r>
                <a:r>
                  <a:rPr lang="en-US" dirty="0">
                    <a:solidFill>
                      <a:srgbClr val="000000"/>
                    </a:solidFill>
                    <a:latin typeface="Arial" panose="020B0604020202020204" pitchFamily="34" charset="0"/>
                  </a:rPr>
                  <a:t>), in </a:t>
                </a:r>
                <a:r>
                  <a:rPr lang="en-US" dirty="0">
                    <a:solidFill>
                      <a:srgbClr val="000000"/>
                    </a:solidFill>
                    <a:latin typeface="Arial" panose="020B0604020202020204" pitchFamily="34" charset="0"/>
                  </a:rPr>
                  <a:t>which case a larger amount of the species at the node </a:t>
                </a:r>
                <a:r>
                  <a:rPr lang="en-US" b="1" dirty="0">
                    <a:solidFill>
                      <a:srgbClr val="000000"/>
                    </a:solidFill>
                    <a:latin typeface="Arial" panose="020B0604020202020204" pitchFamily="34" charset="0"/>
                  </a:rPr>
                  <a:t>increases</a:t>
                </a:r>
                <a:r>
                  <a:rPr lang="en-US" dirty="0">
                    <a:solidFill>
                      <a:srgbClr val="000000"/>
                    </a:solidFill>
                    <a:latin typeface="Arial" panose="020B0604020202020204" pitchFamily="34" charset="0"/>
                  </a:rPr>
                  <a:t> the rate of the </a:t>
                </a:r>
                <a:r>
                  <a:rPr lang="en-US" dirty="0">
                    <a:solidFill>
                      <a:srgbClr val="000000"/>
                    </a:solidFill>
                    <a:latin typeface="Arial" panose="020B0604020202020204" pitchFamily="34" charset="0"/>
                  </a:rPr>
                  <a:t>reaction or the level of the response. The rate at </a:t>
                </a:r>
                <a14:m>
                  <m:oMath xmlns:m="http://schemas.openxmlformats.org/officeDocument/2006/math">
                    <m:r>
                      <a:rPr lang="en-US" i="1" dirty="0">
                        <a:solidFill>
                          <a:srgbClr val="000000"/>
                        </a:solidFill>
                        <a:latin typeface="Cambria Math" panose="02040503050406030204" pitchFamily="18" charset="0"/>
                      </a:rPr>
                      <m:t>𝐴</m:t>
                    </m:r>
                    <m:r>
                      <a:rPr lang="en-US" i="1" dirty="0">
                        <a:solidFill>
                          <a:srgbClr val="000000"/>
                        </a:solidFill>
                        <a:latin typeface="Cambria Math" panose="02040503050406030204" pitchFamily="18" charset="0"/>
                      </a:rPr>
                      <m:t>=0</m:t>
                    </m:r>
                  </m:oMath>
                </a14:m>
                <a:r>
                  <a:rPr lang="en-US" dirty="0">
                    <a:solidFill>
                      <a:srgbClr val="000000"/>
                    </a:solidFill>
                    <a:latin typeface="Arial" panose="020B0604020202020204" pitchFamily="34" charset="0"/>
                  </a:rPr>
                  <a:t> need not be </a:t>
                </a:r>
                <a14:m>
                  <m:oMath xmlns:m="http://schemas.openxmlformats.org/officeDocument/2006/math">
                    <m:r>
                      <a:rPr lang="en-US" i="1" dirty="0">
                        <a:solidFill>
                          <a:srgbClr val="000000"/>
                        </a:solidFill>
                        <a:latin typeface="Cambria Math" panose="02040503050406030204" pitchFamily="18" charset="0"/>
                      </a:rPr>
                      <m:t>0</m:t>
                    </m:r>
                  </m:oMath>
                </a14:m>
                <a:r>
                  <a:rPr lang="en-US" dirty="0">
                    <a:solidFill>
                      <a:srgbClr val="000000"/>
                    </a:solidFill>
                    <a:latin typeface="Arial" panose="020B0604020202020204" pitchFamily="34" charset="0"/>
                  </a:rPr>
                  <a:t>. Note the alternative notation which is ambiguous</a:t>
                </a:r>
                <a:endParaRPr lang="en-US" dirty="0">
                  <a:solidFill>
                    <a:srgbClr val="000000"/>
                  </a:solidFill>
                  <a:latin typeface="Arial" panose="020B0604020202020204" pitchFamily="34" charset="0"/>
                </a:endParaRPr>
              </a:p>
            </p:txBody>
          </p:sp>
        </mc:Choice>
        <mc:Fallback>
          <p:sp>
            <p:nvSpPr>
              <p:cNvPr id="5" name="Rectangle 4"/>
              <p:cNvSpPr>
                <a:spLocks noRot="1" noChangeAspect="1" noMove="1" noResize="1" noEditPoints="1" noAdjustHandles="1" noChangeArrowheads="1" noChangeShapeType="1" noTextEdit="1"/>
              </p:cNvSpPr>
              <p:nvPr/>
            </p:nvSpPr>
            <p:spPr>
              <a:xfrm>
                <a:off x="1676400" y="1860150"/>
                <a:ext cx="8839200" cy="923330"/>
              </a:xfrm>
              <a:prstGeom prst="rect">
                <a:avLst/>
              </a:prstGeom>
              <a:blipFill>
                <a:blip r:embed="rId4"/>
                <a:stretch>
                  <a:fillRect l="-552" t="-3289" r="-207" b="-9211"/>
                </a:stretch>
              </a:blipFill>
            </p:spPr>
            <p:txBody>
              <a:bodyPr/>
              <a:lstStyle/>
              <a:p>
                <a:r>
                  <a:rPr lang="en-US">
                    <a:noFill/>
                  </a:rPr>
                  <a:t> </a:t>
                </a:r>
              </a:p>
            </p:txBody>
          </p:sp>
        </mc:Fallback>
      </mc:AlternateContent>
      <p:pic>
        <p:nvPicPr>
          <p:cNvPr id="9" name="Picture 8"/>
          <p:cNvPicPr>
            <a:picLocks noChangeAspect="1"/>
          </p:cNvPicPr>
          <p:nvPr/>
        </p:nvPicPr>
        <p:blipFill rotWithShape="1">
          <a:blip r:embed="rId3"/>
          <a:srcRect l="52168" r="10974"/>
          <a:stretch/>
        </p:blipFill>
        <p:spPr>
          <a:xfrm>
            <a:off x="1798601" y="3046371"/>
            <a:ext cx="1295400" cy="990600"/>
          </a:xfrm>
          <a:prstGeom prst="rect">
            <a:avLst/>
          </a:prstGeom>
        </p:spPr>
      </p:pic>
      <p:sp>
        <p:nvSpPr>
          <p:cNvPr id="10" name="Rectangle 9"/>
          <p:cNvSpPr/>
          <p:nvPr/>
        </p:nvSpPr>
        <p:spPr>
          <a:xfrm>
            <a:off x="1744184" y="4256005"/>
            <a:ext cx="8771416" cy="1477328"/>
          </a:xfrm>
          <a:prstGeom prst="rect">
            <a:avLst/>
          </a:prstGeom>
        </p:spPr>
        <p:txBody>
          <a:bodyPr wrap="square">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Regulatory links may be </a:t>
            </a:r>
            <a:r>
              <a:rPr lang="en-US" b="1" dirty="0">
                <a:solidFill>
                  <a:srgbClr val="000000"/>
                </a:solidFill>
                <a:latin typeface="Arial" panose="020B0604020202020204" pitchFamily="34" charset="0"/>
              </a:rPr>
              <a:t>inhibiting</a:t>
            </a:r>
            <a:r>
              <a:rPr lang="en-US" dirty="0">
                <a:solidFill>
                  <a:srgbClr val="000000"/>
                </a:solidFill>
                <a:latin typeface="Arial" panose="020B0604020202020204" pitchFamily="34" charset="0"/>
              </a:rPr>
              <a:t>, in </a:t>
            </a:r>
            <a:r>
              <a:rPr lang="en-US" dirty="0">
                <a:solidFill>
                  <a:srgbClr val="000000"/>
                </a:solidFill>
                <a:latin typeface="Arial" panose="020B0604020202020204" pitchFamily="34" charset="0"/>
              </a:rPr>
              <a:t>which case a larger amount of the species at the node </a:t>
            </a:r>
            <a:r>
              <a:rPr lang="en-US" b="1" dirty="0">
                <a:solidFill>
                  <a:srgbClr val="000000"/>
                </a:solidFill>
                <a:latin typeface="Arial" panose="020B0604020202020204" pitchFamily="34" charset="0"/>
              </a:rPr>
              <a:t>decreases</a:t>
            </a:r>
            <a:r>
              <a:rPr lang="en-US" dirty="0">
                <a:solidFill>
                  <a:srgbClr val="000000"/>
                </a:solidFill>
                <a:latin typeface="Arial" panose="020B0604020202020204" pitchFamily="34" charset="0"/>
              </a:rPr>
              <a:t> </a:t>
            </a:r>
            <a:r>
              <a:rPr lang="en-US" dirty="0">
                <a:solidFill>
                  <a:srgbClr val="000000"/>
                </a:solidFill>
                <a:latin typeface="Arial" panose="020B0604020202020204" pitchFamily="34" charset="0"/>
              </a:rPr>
              <a:t>the rate of the </a:t>
            </a:r>
            <a:r>
              <a:rPr lang="en-US" dirty="0">
                <a:solidFill>
                  <a:srgbClr val="000000"/>
                </a:solidFill>
                <a:latin typeface="Arial" panose="020B0604020202020204" pitchFamily="34" charset="0"/>
              </a:rPr>
              <a:t>reaction or </a:t>
            </a:r>
            <a:r>
              <a:rPr lang="en-US" dirty="0">
                <a:solidFill>
                  <a:srgbClr val="000000"/>
                </a:solidFill>
                <a:latin typeface="Arial" panose="020B0604020202020204" pitchFamily="34" charset="0"/>
              </a:rPr>
              <a:t>the level of the </a:t>
            </a:r>
            <a:r>
              <a:rPr lang="en-US" dirty="0">
                <a:solidFill>
                  <a:srgbClr val="000000"/>
                </a:solidFill>
                <a:latin typeface="Arial" panose="020B0604020202020204" pitchFamily="34" charset="0"/>
              </a:rPr>
              <a:t>response. Note </a:t>
            </a:r>
            <a:r>
              <a:rPr lang="en-US" dirty="0">
                <a:solidFill>
                  <a:srgbClr val="000000"/>
                </a:solidFill>
                <a:latin typeface="Arial" panose="020B0604020202020204" pitchFamily="34" charset="0"/>
              </a:rPr>
              <a:t>the alternative notation which is </a:t>
            </a:r>
            <a:r>
              <a:rPr lang="en-US" dirty="0">
                <a:solidFill>
                  <a:srgbClr val="000000"/>
                </a:solidFill>
                <a:latin typeface="Arial" panose="020B0604020202020204" pitchFamily="34" charset="0"/>
              </a:rPr>
              <a:t>ambiguous</a:t>
            </a:r>
            <a:endParaRPr lang="en-US" dirty="0">
              <a:solidFill>
                <a:srgbClr val="000000"/>
              </a:solidFill>
              <a:latin typeface="Arial" panose="020B0604020202020204" pitchFamily="34" charset="0"/>
            </a:endParaRPr>
          </a:p>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endParaRPr lang="en-US" dirty="0">
              <a:solidFill>
                <a:srgbClr val="000000"/>
              </a:solidFill>
              <a:latin typeface="Arial" panose="020B0604020202020204" pitchFamily="34" charset="0"/>
            </a:endParaRPr>
          </a:p>
        </p:txBody>
      </p:sp>
      <p:grpSp>
        <p:nvGrpSpPr>
          <p:cNvPr id="11" name="Group 10"/>
          <p:cNvGrpSpPr/>
          <p:nvPr/>
        </p:nvGrpSpPr>
        <p:grpSpPr>
          <a:xfrm>
            <a:off x="3216202" y="3060480"/>
            <a:ext cx="2109382" cy="1254773"/>
            <a:chOff x="5546830" y="973058"/>
            <a:chExt cx="2109382" cy="1254773"/>
          </a:xfrm>
        </p:grpSpPr>
        <p:sp>
          <p:nvSpPr>
            <p:cNvPr id="12" name="Freeform 11"/>
            <p:cNvSpPr/>
            <p:nvPr/>
          </p:nvSpPr>
          <p:spPr>
            <a:xfrm>
              <a:off x="6308178" y="1137444"/>
              <a:ext cx="1348034" cy="604865"/>
            </a:xfrm>
            <a:custGeom>
              <a:avLst/>
              <a:gdLst>
                <a:gd name="connsiteX0" fmla="*/ 0 w 1263192"/>
                <a:gd name="connsiteY0" fmla="*/ 472175 h 509202"/>
                <a:gd name="connsiteX1" fmla="*/ 226244 w 1263192"/>
                <a:gd name="connsiteY1" fmla="*/ 491029 h 509202"/>
                <a:gd name="connsiteX2" fmla="*/ 499621 w 1263192"/>
                <a:gd name="connsiteY2" fmla="*/ 245932 h 509202"/>
                <a:gd name="connsiteX3" fmla="*/ 650450 w 1263192"/>
                <a:gd name="connsiteY3" fmla="*/ 29116 h 509202"/>
                <a:gd name="connsiteX4" fmla="*/ 1084083 w 1263192"/>
                <a:gd name="connsiteY4" fmla="*/ 835 h 509202"/>
                <a:gd name="connsiteX5" fmla="*/ 1263192 w 1263192"/>
                <a:gd name="connsiteY5" fmla="*/ 10262 h 509202"/>
                <a:gd name="connsiteX0" fmla="*/ 0 w 1263192"/>
                <a:gd name="connsiteY0" fmla="*/ 474333 h 507873"/>
                <a:gd name="connsiteX1" fmla="*/ 226244 w 1263192"/>
                <a:gd name="connsiteY1" fmla="*/ 493187 h 507873"/>
                <a:gd name="connsiteX2" fmla="*/ 499621 w 1263192"/>
                <a:gd name="connsiteY2" fmla="*/ 295224 h 507873"/>
                <a:gd name="connsiteX3" fmla="*/ 650450 w 1263192"/>
                <a:gd name="connsiteY3" fmla="*/ 31274 h 507873"/>
                <a:gd name="connsiteX4" fmla="*/ 1084083 w 1263192"/>
                <a:gd name="connsiteY4" fmla="*/ 2993 h 507873"/>
                <a:gd name="connsiteX5" fmla="*/ 1263192 w 1263192"/>
                <a:gd name="connsiteY5" fmla="*/ 12420 h 507873"/>
                <a:gd name="connsiteX0" fmla="*/ 0 w 1263192"/>
                <a:gd name="connsiteY0" fmla="*/ 474333 h 507873"/>
                <a:gd name="connsiteX1" fmla="*/ 226244 w 1263192"/>
                <a:gd name="connsiteY1" fmla="*/ 493187 h 507873"/>
                <a:gd name="connsiteX2" fmla="*/ 499621 w 1263192"/>
                <a:gd name="connsiteY2" fmla="*/ 295224 h 507873"/>
                <a:gd name="connsiteX3" fmla="*/ 716438 w 1263192"/>
                <a:gd name="connsiteY3" fmla="*/ 31274 h 507873"/>
                <a:gd name="connsiteX4" fmla="*/ 1084083 w 1263192"/>
                <a:gd name="connsiteY4" fmla="*/ 2993 h 507873"/>
                <a:gd name="connsiteX5" fmla="*/ 1263192 w 1263192"/>
                <a:gd name="connsiteY5" fmla="*/ 12420 h 507873"/>
                <a:gd name="connsiteX0" fmla="*/ 0 w 1263192"/>
                <a:gd name="connsiteY0" fmla="*/ 473255 h 508190"/>
                <a:gd name="connsiteX1" fmla="*/ 226244 w 1263192"/>
                <a:gd name="connsiteY1" fmla="*/ 492109 h 508190"/>
                <a:gd name="connsiteX2" fmla="*/ 556182 w 1263192"/>
                <a:gd name="connsiteY2" fmla="*/ 275293 h 508190"/>
                <a:gd name="connsiteX3" fmla="*/ 716438 w 1263192"/>
                <a:gd name="connsiteY3" fmla="*/ 30196 h 508190"/>
                <a:gd name="connsiteX4" fmla="*/ 1084083 w 1263192"/>
                <a:gd name="connsiteY4" fmla="*/ 1915 h 508190"/>
                <a:gd name="connsiteX5" fmla="*/ 1263192 w 1263192"/>
                <a:gd name="connsiteY5" fmla="*/ 11342 h 508190"/>
                <a:gd name="connsiteX0" fmla="*/ 0 w 1263192"/>
                <a:gd name="connsiteY0" fmla="*/ 463856 h 498791"/>
                <a:gd name="connsiteX1" fmla="*/ 226244 w 1263192"/>
                <a:gd name="connsiteY1" fmla="*/ 482710 h 498791"/>
                <a:gd name="connsiteX2" fmla="*/ 556182 w 1263192"/>
                <a:gd name="connsiteY2" fmla="*/ 265894 h 498791"/>
                <a:gd name="connsiteX3" fmla="*/ 716438 w 1263192"/>
                <a:gd name="connsiteY3" fmla="*/ 20797 h 498791"/>
                <a:gd name="connsiteX4" fmla="*/ 1084083 w 1263192"/>
                <a:gd name="connsiteY4" fmla="*/ 11370 h 498791"/>
                <a:gd name="connsiteX5" fmla="*/ 1263192 w 1263192"/>
                <a:gd name="connsiteY5" fmla="*/ 1943 h 498791"/>
                <a:gd name="connsiteX0" fmla="*/ 0 w 1263192"/>
                <a:gd name="connsiteY0" fmla="*/ 463805 h 498740"/>
                <a:gd name="connsiteX1" fmla="*/ 226244 w 1263192"/>
                <a:gd name="connsiteY1" fmla="*/ 482659 h 498740"/>
                <a:gd name="connsiteX2" fmla="*/ 556182 w 1263192"/>
                <a:gd name="connsiteY2" fmla="*/ 265843 h 498740"/>
                <a:gd name="connsiteX3" fmla="*/ 772999 w 1263192"/>
                <a:gd name="connsiteY3" fmla="*/ 30173 h 498740"/>
                <a:gd name="connsiteX4" fmla="*/ 1084083 w 1263192"/>
                <a:gd name="connsiteY4" fmla="*/ 11319 h 498740"/>
                <a:gd name="connsiteX5" fmla="*/ 1263192 w 1263192"/>
                <a:gd name="connsiteY5" fmla="*/ 1892 h 498740"/>
                <a:gd name="connsiteX0" fmla="*/ 0 w 1263192"/>
                <a:gd name="connsiteY0" fmla="*/ 463805 h 486816"/>
                <a:gd name="connsiteX1" fmla="*/ 367646 w 1263192"/>
                <a:gd name="connsiteY1" fmla="*/ 463805 h 486816"/>
                <a:gd name="connsiteX2" fmla="*/ 556182 w 1263192"/>
                <a:gd name="connsiteY2" fmla="*/ 265843 h 486816"/>
                <a:gd name="connsiteX3" fmla="*/ 772999 w 1263192"/>
                <a:gd name="connsiteY3" fmla="*/ 30173 h 486816"/>
                <a:gd name="connsiteX4" fmla="*/ 1084083 w 1263192"/>
                <a:gd name="connsiteY4" fmla="*/ 11319 h 486816"/>
                <a:gd name="connsiteX5" fmla="*/ 1263192 w 1263192"/>
                <a:gd name="connsiteY5" fmla="*/ 1892 h 486816"/>
                <a:gd name="connsiteX0" fmla="*/ 0 w 1263192"/>
                <a:gd name="connsiteY0" fmla="*/ 463805 h 486816"/>
                <a:gd name="connsiteX1" fmla="*/ 414780 w 1263192"/>
                <a:gd name="connsiteY1" fmla="*/ 463805 h 486816"/>
                <a:gd name="connsiteX2" fmla="*/ 556182 w 1263192"/>
                <a:gd name="connsiteY2" fmla="*/ 265843 h 486816"/>
                <a:gd name="connsiteX3" fmla="*/ 772999 w 1263192"/>
                <a:gd name="connsiteY3" fmla="*/ 30173 h 486816"/>
                <a:gd name="connsiteX4" fmla="*/ 1084083 w 1263192"/>
                <a:gd name="connsiteY4" fmla="*/ 11319 h 486816"/>
                <a:gd name="connsiteX5" fmla="*/ 1263192 w 1263192"/>
                <a:gd name="connsiteY5" fmla="*/ 1892 h 486816"/>
                <a:gd name="connsiteX0" fmla="*/ 0 w 1263192"/>
                <a:gd name="connsiteY0" fmla="*/ 478598 h 501609"/>
                <a:gd name="connsiteX1" fmla="*/ 414780 w 1263192"/>
                <a:gd name="connsiteY1" fmla="*/ 478598 h 501609"/>
                <a:gd name="connsiteX2" fmla="*/ 556182 w 1263192"/>
                <a:gd name="connsiteY2" fmla="*/ 280636 h 501609"/>
                <a:gd name="connsiteX3" fmla="*/ 772999 w 1263192"/>
                <a:gd name="connsiteY3" fmla="*/ 16686 h 501609"/>
                <a:gd name="connsiteX4" fmla="*/ 1084083 w 1263192"/>
                <a:gd name="connsiteY4" fmla="*/ 26112 h 501609"/>
                <a:gd name="connsiteX5" fmla="*/ 1263192 w 1263192"/>
                <a:gd name="connsiteY5" fmla="*/ 16685 h 501609"/>
                <a:gd name="connsiteX0" fmla="*/ 0 w 1263192"/>
                <a:gd name="connsiteY0" fmla="*/ 494442 h 517453"/>
                <a:gd name="connsiteX1" fmla="*/ 414780 w 1263192"/>
                <a:gd name="connsiteY1" fmla="*/ 494442 h 517453"/>
                <a:gd name="connsiteX2" fmla="*/ 556182 w 1263192"/>
                <a:gd name="connsiteY2" fmla="*/ 296480 h 517453"/>
                <a:gd name="connsiteX3" fmla="*/ 772999 w 1263192"/>
                <a:gd name="connsiteY3" fmla="*/ 32530 h 517453"/>
                <a:gd name="connsiteX4" fmla="*/ 1084083 w 1263192"/>
                <a:gd name="connsiteY4" fmla="*/ 4248 h 517453"/>
                <a:gd name="connsiteX5" fmla="*/ 1263192 w 1263192"/>
                <a:gd name="connsiteY5" fmla="*/ 32529 h 517453"/>
                <a:gd name="connsiteX0" fmla="*/ 0 w 1282046"/>
                <a:gd name="connsiteY0" fmla="*/ 493187 h 516198"/>
                <a:gd name="connsiteX1" fmla="*/ 414780 w 1282046"/>
                <a:gd name="connsiteY1" fmla="*/ 493187 h 516198"/>
                <a:gd name="connsiteX2" fmla="*/ 556182 w 1282046"/>
                <a:gd name="connsiteY2" fmla="*/ 295225 h 516198"/>
                <a:gd name="connsiteX3" fmla="*/ 772999 w 1282046"/>
                <a:gd name="connsiteY3" fmla="*/ 31275 h 516198"/>
                <a:gd name="connsiteX4" fmla="*/ 1084083 w 1282046"/>
                <a:gd name="connsiteY4" fmla="*/ 2993 h 516198"/>
                <a:gd name="connsiteX5" fmla="*/ 1282046 w 1282046"/>
                <a:gd name="connsiteY5" fmla="*/ 12421 h 516198"/>
                <a:gd name="connsiteX0" fmla="*/ 0 w 1282046"/>
                <a:gd name="connsiteY0" fmla="*/ 493187 h 495494"/>
                <a:gd name="connsiteX1" fmla="*/ 216817 w 1282046"/>
                <a:gd name="connsiteY1" fmla="*/ 248090 h 495494"/>
                <a:gd name="connsiteX2" fmla="*/ 556182 w 1282046"/>
                <a:gd name="connsiteY2" fmla="*/ 295225 h 495494"/>
                <a:gd name="connsiteX3" fmla="*/ 772999 w 1282046"/>
                <a:gd name="connsiteY3" fmla="*/ 31275 h 495494"/>
                <a:gd name="connsiteX4" fmla="*/ 1084083 w 1282046"/>
                <a:gd name="connsiteY4" fmla="*/ 2993 h 495494"/>
                <a:gd name="connsiteX5" fmla="*/ 1282046 w 1282046"/>
                <a:gd name="connsiteY5" fmla="*/ 12421 h 495494"/>
                <a:gd name="connsiteX0" fmla="*/ 0 w 1282046"/>
                <a:gd name="connsiteY0" fmla="*/ 491030 h 493754"/>
                <a:gd name="connsiteX1" fmla="*/ 216817 w 1282046"/>
                <a:gd name="connsiteY1" fmla="*/ 245933 h 493754"/>
                <a:gd name="connsiteX2" fmla="*/ 490194 w 1282046"/>
                <a:gd name="connsiteY2" fmla="*/ 47971 h 493754"/>
                <a:gd name="connsiteX3" fmla="*/ 772999 w 1282046"/>
                <a:gd name="connsiteY3" fmla="*/ 29118 h 493754"/>
                <a:gd name="connsiteX4" fmla="*/ 1084083 w 1282046"/>
                <a:gd name="connsiteY4" fmla="*/ 836 h 493754"/>
                <a:gd name="connsiteX5" fmla="*/ 1282046 w 1282046"/>
                <a:gd name="connsiteY5" fmla="*/ 10264 h 493754"/>
                <a:gd name="connsiteX0" fmla="*/ 0 w 1282046"/>
                <a:gd name="connsiteY0" fmla="*/ 519779 h 522503"/>
                <a:gd name="connsiteX1" fmla="*/ 216817 w 1282046"/>
                <a:gd name="connsiteY1" fmla="*/ 274682 h 522503"/>
                <a:gd name="connsiteX2" fmla="*/ 490194 w 1282046"/>
                <a:gd name="connsiteY2" fmla="*/ 76720 h 522503"/>
                <a:gd name="connsiteX3" fmla="*/ 782426 w 1282046"/>
                <a:gd name="connsiteY3" fmla="*/ 1307 h 522503"/>
                <a:gd name="connsiteX4" fmla="*/ 1084083 w 1282046"/>
                <a:gd name="connsiteY4" fmla="*/ 29585 h 522503"/>
                <a:gd name="connsiteX5" fmla="*/ 1282046 w 1282046"/>
                <a:gd name="connsiteY5" fmla="*/ 39013 h 522503"/>
                <a:gd name="connsiteX0" fmla="*/ 0 w 1282046"/>
                <a:gd name="connsiteY0" fmla="*/ 519779 h 522392"/>
                <a:gd name="connsiteX1" fmla="*/ 235671 w 1282046"/>
                <a:gd name="connsiteY1" fmla="*/ 265255 h 522392"/>
                <a:gd name="connsiteX2" fmla="*/ 490194 w 1282046"/>
                <a:gd name="connsiteY2" fmla="*/ 76720 h 522392"/>
                <a:gd name="connsiteX3" fmla="*/ 782426 w 1282046"/>
                <a:gd name="connsiteY3" fmla="*/ 1307 h 522392"/>
                <a:gd name="connsiteX4" fmla="*/ 1084083 w 1282046"/>
                <a:gd name="connsiteY4" fmla="*/ 29585 h 522392"/>
                <a:gd name="connsiteX5" fmla="*/ 1282046 w 1282046"/>
                <a:gd name="connsiteY5" fmla="*/ 39013 h 522392"/>
                <a:gd name="connsiteX0" fmla="*/ 0 w 1282046"/>
                <a:gd name="connsiteY0" fmla="*/ 519779 h 522025"/>
                <a:gd name="connsiteX1" fmla="*/ 235671 w 1282046"/>
                <a:gd name="connsiteY1" fmla="*/ 227548 h 522025"/>
                <a:gd name="connsiteX2" fmla="*/ 490194 w 1282046"/>
                <a:gd name="connsiteY2" fmla="*/ 76720 h 522025"/>
                <a:gd name="connsiteX3" fmla="*/ 782426 w 1282046"/>
                <a:gd name="connsiteY3" fmla="*/ 1307 h 522025"/>
                <a:gd name="connsiteX4" fmla="*/ 1084083 w 1282046"/>
                <a:gd name="connsiteY4" fmla="*/ 29585 h 522025"/>
                <a:gd name="connsiteX5" fmla="*/ 1282046 w 1282046"/>
                <a:gd name="connsiteY5" fmla="*/ 39013 h 522025"/>
                <a:gd name="connsiteX0" fmla="*/ 0 w 1282046"/>
                <a:gd name="connsiteY0" fmla="*/ 519779 h 522191"/>
                <a:gd name="connsiteX1" fmla="*/ 235671 w 1282046"/>
                <a:gd name="connsiteY1" fmla="*/ 227548 h 522191"/>
                <a:gd name="connsiteX2" fmla="*/ 490194 w 1282046"/>
                <a:gd name="connsiteY2" fmla="*/ 76720 h 522191"/>
                <a:gd name="connsiteX3" fmla="*/ 782426 w 1282046"/>
                <a:gd name="connsiteY3" fmla="*/ 1307 h 522191"/>
                <a:gd name="connsiteX4" fmla="*/ 1084083 w 1282046"/>
                <a:gd name="connsiteY4" fmla="*/ 29585 h 522191"/>
                <a:gd name="connsiteX5" fmla="*/ 1282046 w 1282046"/>
                <a:gd name="connsiteY5" fmla="*/ 39013 h 522191"/>
                <a:gd name="connsiteX0" fmla="*/ 0 w 1282046"/>
                <a:gd name="connsiteY0" fmla="*/ 519779 h 519779"/>
                <a:gd name="connsiteX1" fmla="*/ 235671 w 1282046"/>
                <a:gd name="connsiteY1" fmla="*/ 227548 h 519779"/>
                <a:gd name="connsiteX2" fmla="*/ 490194 w 1282046"/>
                <a:gd name="connsiteY2" fmla="*/ 76720 h 519779"/>
                <a:gd name="connsiteX3" fmla="*/ 782426 w 1282046"/>
                <a:gd name="connsiteY3" fmla="*/ 1307 h 519779"/>
                <a:gd name="connsiteX4" fmla="*/ 1084083 w 1282046"/>
                <a:gd name="connsiteY4" fmla="*/ 29585 h 519779"/>
                <a:gd name="connsiteX5" fmla="*/ 1282046 w 1282046"/>
                <a:gd name="connsiteY5" fmla="*/ 39013 h 519779"/>
                <a:gd name="connsiteX0" fmla="*/ 0 w 1282046"/>
                <a:gd name="connsiteY0" fmla="*/ 519779 h 519779"/>
                <a:gd name="connsiteX1" fmla="*/ 235671 w 1282046"/>
                <a:gd name="connsiteY1" fmla="*/ 227548 h 519779"/>
                <a:gd name="connsiteX2" fmla="*/ 490194 w 1282046"/>
                <a:gd name="connsiteY2" fmla="*/ 76720 h 519779"/>
                <a:gd name="connsiteX3" fmla="*/ 782426 w 1282046"/>
                <a:gd name="connsiteY3" fmla="*/ 1307 h 519779"/>
                <a:gd name="connsiteX4" fmla="*/ 1084083 w 1282046"/>
                <a:gd name="connsiteY4" fmla="*/ 29585 h 519779"/>
                <a:gd name="connsiteX5" fmla="*/ 1282046 w 1282046"/>
                <a:gd name="connsiteY5" fmla="*/ 39013 h 519779"/>
                <a:gd name="connsiteX0" fmla="*/ 0 w 1282046"/>
                <a:gd name="connsiteY0" fmla="*/ 519779 h 519779"/>
                <a:gd name="connsiteX1" fmla="*/ 235671 w 1282046"/>
                <a:gd name="connsiteY1" fmla="*/ 227548 h 519779"/>
                <a:gd name="connsiteX2" fmla="*/ 490194 w 1282046"/>
                <a:gd name="connsiteY2" fmla="*/ 76720 h 519779"/>
                <a:gd name="connsiteX3" fmla="*/ 782426 w 1282046"/>
                <a:gd name="connsiteY3" fmla="*/ 1307 h 519779"/>
                <a:gd name="connsiteX4" fmla="*/ 1084083 w 1282046"/>
                <a:gd name="connsiteY4" fmla="*/ 29585 h 519779"/>
                <a:gd name="connsiteX5" fmla="*/ 1282046 w 1282046"/>
                <a:gd name="connsiteY5" fmla="*/ 39013 h 519779"/>
                <a:gd name="connsiteX0" fmla="*/ 0 w 1282046"/>
                <a:gd name="connsiteY0" fmla="*/ 539296 h 539296"/>
                <a:gd name="connsiteX1" fmla="*/ 235671 w 1282046"/>
                <a:gd name="connsiteY1" fmla="*/ 247065 h 539296"/>
                <a:gd name="connsiteX2" fmla="*/ 490194 w 1282046"/>
                <a:gd name="connsiteY2" fmla="*/ 96237 h 539296"/>
                <a:gd name="connsiteX3" fmla="*/ 782426 w 1282046"/>
                <a:gd name="connsiteY3" fmla="*/ 20824 h 539296"/>
                <a:gd name="connsiteX4" fmla="*/ 1093509 w 1282046"/>
                <a:gd name="connsiteY4" fmla="*/ 1968 h 539296"/>
                <a:gd name="connsiteX5" fmla="*/ 1282046 w 1282046"/>
                <a:gd name="connsiteY5" fmla="*/ 58530 h 539296"/>
                <a:gd name="connsiteX0" fmla="*/ 0 w 1282046"/>
                <a:gd name="connsiteY0" fmla="*/ 540955 h 540955"/>
                <a:gd name="connsiteX1" fmla="*/ 235671 w 1282046"/>
                <a:gd name="connsiteY1" fmla="*/ 248724 h 540955"/>
                <a:gd name="connsiteX2" fmla="*/ 490194 w 1282046"/>
                <a:gd name="connsiteY2" fmla="*/ 97896 h 540955"/>
                <a:gd name="connsiteX3" fmla="*/ 782426 w 1282046"/>
                <a:gd name="connsiteY3" fmla="*/ 22483 h 540955"/>
                <a:gd name="connsiteX4" fmla="*/ 1093509 w 1282046"/>
                <a:gd name="connsiteY4" fmla="*/ 3627 h 540955"/>
                <a:gd name="connsiteX5" fmla="*/ 1282046 w 1282046"/>
                <a:gd name="connsiteY5" fmla="*/ 3628 h 540955"/>
                <a:gd name="connsiteX0" fmla="*/ 0 w 1282046"/>
                <a:gd name="connsiteY0" fmla="*/ 584622 h 584622"/>
                <a:gd name="connsiteX1" fmla="*/ 235671 w 1282046"/>
                <a:gd name="connsiteY1" fmla="*/ 292391 h 584622"/>
                <a:gd name="connsiteX2" fmla="*/ 490194 w 1282046"/>
                <a:gd name="connsiteY2" fmla="*/ 141563 h 584622"/>
                <a:gd name="connsiteX3" fmla="*/ 782426 w 1282046"/>
                <a:gd name="connsiteY3" fmla="*/ 66150 h 584622"/>
                <a:gd name="connsiteX4" fmla="*/ 1093509 w 1282046"/>
                <a:gd name="connsiteY4" fmla="*/ 160 h 584622"/>
                <a:gd name="connsiteX5" fmla="*/ 1282046 w 1282046"/>
                <a:gd name="connsiteY5" fmla="*/ 47295 h 584622"/>
                <a:gd name="connsiteX0" fmla="*/ 0 w 1329180"/>
                <a:gd name="connsiteY0" fmla="*/ 632348 h 632348"/>
                <a:gd name="connsiteX1" fmla="*/ 235671 w 1329180"/>
                <a:gd name="connsiteY1" fmla="*/ 340117 h 632348"/>
                <a:gd name="connsiteX2" fmla="*/ 490194 w 1329180"/>
                <a:gd name="connsiteY2" fmla="*/ 189289 h 632348"/>
                <a:gd name="connsiteX3" fmla="*/ 782426 w 1329180"/>
                <a:gd name="connsiteY3" fmla="*/ 113876 h 632348"/>
                <a:gd name="connsiteX4" fmla="*/ 1093509 w 1329180"/>
                <a:gd name="connsiteY4" fmla="*/ 47886 h 632348"/>
                <a:gd name="connsiteX5" fmla="*/ 1329180 w 1329180"/>
                <a:gd name="connsiteY5" fmla="*/ 753 h 632348"/>
                <a:gd name="connsiteX0" fmla="*/ 0 w 1329180"/>
                <a:gd name="connsiteY0" fmla="*/ 632295 h 632295"/>
                <a:gd name="connsiteX1" fmla="*/ 235671 w 1329180"/>
                <a:gd name="connsiteY1" fmla="*/ 340064 h 632295"/>
                <a:gd name="connsiteX2" fmla="*/ 490194 w 1329180"/>
                <a:gd name="connsiteY2" fmla="*/ 189236 h 632295"/>
                <a:gd name="connsiteX3" fmla="*/ 791853 w 1329180"/>
                <a:gd name="connsiteY3" fmla="*/ 94969 h 632295"/>
                <a:gd name="connsiteX4" fmla="*/ 1093509 w 1329180"/>
                <a:gd name="connsiteY4" fmla="*/ 47833 h 632295"/>
                <a:gd name="connsiteX5" fmla="*/ 1329180 w 1329180"/>
                <a:gd name="connsiteY5" fmla="*/ 700 h 632295"/>
                <a:gd name="connsiteX0" fmla="*/ 0 w 1329180"/>
                <a:gd name="connsiteY0" fmla="*/ 632295 h 632295"/>
                <a:gd name="connsiteX1" fmla="*/ 235671 w 1329180"/>
                <a:gd name="connsiteY1" fmla="*/ 340064 h 632295"/>
                <a:gd name="connsiteX2" fmla="*/ 490194 w 1329180"/>
                <a:gd name="connsiteY2" fmla="*/ 189236 h 632295"/>
                <a:gd name="connsiteX3" fmla="*/ 791853 w 1329180"/>
                <a:gd name="connsiteY3" fmla="*/ 94969 h 632295"/>
                <a:gd name="connsiteX4" fmla="*/ 1093509 w 1329180"/>
                <a:gd name="connsiteY4" fmla="*/ 47833 h 632295"/>
                <a:gd name="connsiteX5" fmla="*/ 1329180 w 1329180"/>
                <a:gd name="connsiteY5" fmla="*/ 700 h 632295"/>
                <a:gd name="connsiteX0" fmla="*/ 0 w 1348034"/>
                <a:gd name="connsiteY0" fmla="*/ 604865 h 604865"/>
                <a:gd name="connsiteX1" fmla="*/ 235671 w 1348034"/>
                <a:gd name="connsiteY1" fmla="*/ 312634 h 604865"/>
                <a:gd name="connsiteX2" fmla="*/ 490194 w 1348034"/>
                <a:gd name="connsiteY2" fmla="*/ 161806 h 604865"/>
                <a:gd name="connsiteX3" fmla="*/ 791853 w 1348034"/>
                <a:gd name="connsiteY3" fmla="*/ 67539 h 604865"/>
                <a:gd name="connsiteX4" fmla="*/ 1093509 w 1348034"/>
                <a:gd name="connsiteY4" fmla="*/ 20403 h 604865"/>
                <a:gd name="connsiteX5" fmla="*/ 1348034 w 1348034"/>
                <a:gd name="connsiteY5" fmla="*/ 1551 h 60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8034" h="604865">
                  <a:moveTo>
                    <a:pt x="0" y="604865"/>
                  </a:moveTo>
                  <a:cubicBezTo>
                    <a:pt x="52633" y="520023"/>
                    <a:pt x="144546" y="395903"/>
                    <a:pt x="235671" y="312634"/>
                  </a:cubicBezTo>
                  <a:cubicBezTo>
                    <a:pt x="326796" y="229365"/>
                    <a:pt x="397497" y="202655"/>
                    <a:pt x="490194" y="161806"/>
                  </a:cubicBezTo>
                  <a:cubicBezTo>
                    <a:pt x="582891" y="120957"/>
                    <a:pt x="691300" y="91106"/>
                    <a:pt x="791853" y="67539"/>
                  </a:cubicBezTo>
                  <a:cubicBezTo>
                    <a:pt x="892406" y="43972"/>
                    <a:pt x="1000812" y="31401"/>
                    <a:pt x="1093509" y="20403"/>
                  </a:cubicBezTo>
                  <a:cubicBezTo>
                    <a:pt x="1186206" y="9405"/>
                    <a:pt x="1309541" y="-4734"/>
                    <a:pt x="1348034" y="155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grpSp>
          <p:nvGrpSpPr>
            <p:cNvPr id="13" name="Group 12"/>
            <p:cNvGrpSpPr/>
            <p:nvPr/>
          </p:nvGrpSpPr>
          <p:grpSpPr>
            <a:xfrm>
              <a:off x="5546830" y="973058"/>
              <a:ext cx="2017096" cy="1254773"/>
              <a:chOff x="1921722" y="2672593"/>
              <a:chExt cx="2017096" cy="1254773"/>
            </a:xfrm>
          </p:grpSpPr>
          <p:grpSp>
            <p:nvGrpSpPr>
              <p:cNvPr id="14" name="Group 13"/>
              <p:cNvGrpSpPr/>
              <p:nvPr/>
            </p:nvGrpSpPr>
            <p:grpSpPr>
              <a:xfrm>
                <a:off x="1921722" y="2672593"/>
                <a:ext cx="1956089" cy="914400"/>
                <a:chOff x="1921722" y="2672593"/>
                <a:chExt cx="1956089" cy="914400"/>
              </a:xfrm>
            </p:grpSpPr>
            <p:grpSp>
              <p:nvGrpSpPr>
                <p:cNvPr id="16" name="Group 15"/>
                <p:cNvGrpSpPr/>
                <p:nvPr/>
              </p:nvGrpSpPr>
              <p:grpSpPr>
                <a:xfrm>
                  <a:off x="2658611" y="2672593"/>
                  <a:ext cx="1219200" cy="914400"/>
                  <a:chOff x="2658611" y="2672593"/>
                  <a:chExt cx="1219200" cy="914400"/>
                </a:xfrm>
              </p:grpSpPr>
              <p:cxnSp>
                <p:nvCxnSpPr>
                  <p:cNvPr id="20" name="Straight Arrow Connector 19"/>
                  <p:cNvCxnSpPr/>
                  <p:nvPr/>
                </p:nvCxnSpPr>
                <p:spPr>
                  <a:xfrm flipV="1">
                    <a:off x="2667000" y="2672593"/>
                    <a:ext cx="0" cy="914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5400000" flipV="1">
                    <a:off x="3268211" y="2953984"/>
                    <a:ext cx="0" cy="1219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9" name="TextBox 18"/>
                    <p:cNvSpPr txBox="1"/>
                    <p:nvPr/>
                  </p:nvSpPr>
                  <p:spPr>
                    <a:xfrm>
                      <a:off x="1921722" y="2992963"/>
                      <a:ext cx="461665" cy="375487"/>
                    </a:xfrm>
                    <a:prstGeom prst="rect">
                      <a:avLst/>
                    </a:prstGeom>
                    <a:noFill/>
                  </p:spPr>
                  <p:txBody>
                    <a:bodyPr vert="vert270" wrap="non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0000CC"/>
                                    </a:solidFill>
                                    <a:latin typeface="Cambria Math" panose="02040503050406030204" pitchFamily="18" charset="0"/>
                                  </a:rPr>
                                </m:ctrlPr>
                              </m:sSubPr>
                              <m:e>
                                <m:r>
                                  <a:rPr lang="en-US" i="1">
                                    <a:solidFill>
                                      <a:srgbClr val="0000CC"/>
                                    </a:solidFill>
                                    <a:latin typeface="Cambria Math" panose="02040503050406030204" pitchFamily="18" charset="0"/>
                                  </a:rPr>
                                  <m:t>𝑆</m:t>
                                </m:r>
                              </m:e>
                              <m:sub>
                                <m:r>
                                  <a:rPr lang="en-US" i="1">
                                    <a:solidFill>
                                      <a:srgbClr val="0000CC"/>
                                    </a:solidFill>
                                    <a:latin typeface="Cambria Math" panose="02040503050406030204" pitchFamily="18" charset="0"/>
                                  </a:rPr>
                                  <m:t>2</m:t>
                                </m:r>
                              </m:sub>
                            </m:sSub>
                          </m:oMath>
                        </m:oMathPara>
                      </a14:m>
                      <a:endParaRPr lang="en-US" dirty="0">
                        <a:solidFill>
                          <a:srgbClr val="0000CC"/>
                        </a:solidFill>
                        <a:latin typeface="Arial" panose="020B0604020202020204" pitchFamily="34" charset="0"/>
                      </a:endParaRPr>
                    </a:p>
                  </p:txBody>
                </p:sp>
              </mc:Choice>
              <mc:Fallback>
                <p:sp>
                  <p:nvSpPr>
                    <p:cNvPr id="19" name="TextBox 18"/>
                    <p:cNvSpPr txBox="1">
                      <a:spLocks noRot="1" noChangeAspect="1" noMove="1" noResize="1" noEditPoints="1" noAdjustHandles="1" noChangeArrowheads="1" noChangeShapeType="1" noTextEdit="1"/>
                    </p:cNvSpPr>
                    <p:nvPr/>
                  </p:nvSpPr>
                  <p:spPr>
                    <a:xfrm>
                      <a:off x="1921722" y="2992963"/>
                      <a:ext cx="461665" cy="375487"/>
                    </a:xfrm>
                    <a:prstGeom prst="rect">
                      <a:avLst/>
                    </a:prstGeom>
                    <a:blipFill>
                      <a:blip r:embed="rId5"/>
                      <a:stretch>
                        <a:fillRect/>
                      </a:stretch>
                    </a:blipFill>
                  </p:spPr>
                  <p:txBody>
                    <a:bodyPr/>
                    <a:lstStyle/>
                    <a:p>
                      <a:r>
                        <a:rPr lang="en-US">
                          <a:noFill/>
                        </a:rPr>
                        <a:t> </a:t>
                      </a:r>
                    </a:p>
                  </p:txBody>
                </p:sp>
              </mc:Fallback>
            </mc:AlternateContent>
          </p:grpSp>
          <p:sp>
            <p:nvSpPr>
              <p:cNvPr id="15" name="TextBox 14"/>
              <p:cNvSpPr txBox="1"/>
              <p:nvPr/>
            </p:nvSpPr>
            <p:spPr>
              <a:xfrm>
                <a:off x="2597603" y="3558034"/>
                <a:ext cx="134121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0000CC"/>
                    </a:solidFill>
                    <a:latin typeface="Arial" panose="020B0604020202020204" pitchFamily="34" charset="0"/>
                  </a:rPr>
                  <a:t>A</a:t>
                </a:r>
                <a:endParaRPr lang="en-US" dirty="0">
                  <a:solidFill>
                    <a:srgbClr val="0000CC"/>
                  </a:solidFill>
                  <a:latin typeface="Arial" panose="020B0604020202020204" pitchFamily="34" charset="0"/>
                </a:endParaRPr>
              </a:p>
            </p:txBody>
          </p:sp>
        </p:grpSp>
      </p:grpSp>
      <p:grpSp>
        <p:nvGrpSpPr>
          <p:cNvPr id="22" name="Group 21"/>
          <p:cNvGrpSpPr/>
          <p:nvPr/>
        </p:nvGrpSpPr>
        <p:grpSpPr>
          <a:xfrm>
            <a:off x="3293693" y="5219382"/>
            <a:ext cx="2109382" cy="1254773"/>
            <a:chOff x="5546830" y="973058"/>
            <a:chExt cx="2109382" cy="1254773"/>
          </a:xfrm>
        </p:grpSpPr>
        <p:sp>
          <p:nvSpPr>
            <p:cNvPr id="23" name="Freeform 22"/>
            <p:cNvSpPr/>
            <p:nvPr/>
          </p:nvSpPr>
          <p:spPr>
            <a:xfrm flipV="1">
              <a:off x="6308178" y="1231714"/>
              <a:ext cx="1348034" cy="604865"/>
            </a:xfrm>
            <a:custGeom>
              <a:avLst/>
              <a:gdLst>
                <a:gd name="connsiteX0" fmla="*/ 0 w 1263192"/>
                <a:gd name="connsiteY0" fmla="*/ 472175 h 509202"/>
                <a:gd name="connsiteX1" fmla="*/ 226244 w 1263192"/>
                <a:gd name="connsiteY1" fmla="*/ 491029 h 509202"/>
                <a:gd name="connsiteX2" fmla="*/ 499621 w 1263192"/>
                <a:gd name="connsiteY2" fmla="*/ 245932 h 509202"/>
                <a:gd name="connsiteX3" fmla="*/ 650450 w 1263192"/>
                <a:gd name="connsiteY3" fmla="*/ 29116 h 509202"/>
                <a:gd name="connsiteX4" fmla="*/ 1084083 w 1263192"/>
                <a:gd name="connsiteY4" fmla="*/ 835 h 509202"/>
                <a:gd name="connsiteX5" fmla="*/ 1263192 w 1263192"/>
                <a:gd name="connsiteY5" fmla="*/ 10262 h 509202"/>
                <a:gd name="connsiteX0" fmla="*/ 0 w 1263192"/>
                <a:gd name="connsiteY0" fmla="*/ 474333 h 507873"/>
                <a:gd name="connsiteX1" fmla="*/ 226244 w 1263192"/>
                <a:gd name="connsiteY1" fmla="*/ 493187 h 507873"/>
                <a:gd name="connsiteX2" fmla="*/ 499621 w 1263192"/>
                <a:gd name="connsiteY2" fmla="*/ 295224 h 507873"/>
                <a:gd name="connsiteX3" fmla="*/ 650450 w 1263192"/>
                <a:gd name="connsiteY3" fmla="*/ 31274 h 507873"/>
                <a:gd name="connsiteX4" fmla="*/ 1084083 w 1263192"/>
                <a:gd name="connsiteY4" fmla="*/ 2993 h 507873"/>
                <a:gd name="connsiteX5" fmla="*/ 1263192 w 1263192"/>
                <a:gd name="connsiteY5" fmla="*/ 12420 h 507873"/>
                <a:gd name="connsiteX0" fmla="*/ 0 w 1263192"/>
                <a:gd name="connsiteY0" fmla="*/ 474333 h 507873"/>
                <a:gd name="connsiteX1" fmla="*/ 226244 w 1263192"/>
                <a:gd name="connsiteY1" fmla="*/ 493187 h 507873"/>
                <a:gd name="connsiteX2" fmla="*/ 499621 w 1263192"/>
                <a:gd name="connsiteY2" fmla="*/ 295224 h 507873"/>
                <a:gd name="connsiteX3" fmla="*/ 716438 w 1263192"/>
                <a:gd name="connsiteY3" fmla="*/ 31274 h 507873"/>
                <a:gd name="connsiteX4" fmla="*/ 1084083 w 1263192"/>
                <a:gd name="connsiteY4" fmla="*/ 2993 h 507873"/>
                <a:gd name="connsiteX5" fmla="*/ 1263192 w 1263192"/>
                <a:gd name="connsiteY5" fmla="*/ 12420 h 507873"/>
                <a:gd name="connsiteX0" fmla="*/ 0 w 1263192"/>
                <a:gd name="connsiteY0" fmla="*/ 473255 h 508190"/>
                <a:gd name="connsiteX1" fmla="*/ 226244 w 1263192"/>
                <a:gd name="connsiteY1" fmla="*/ 492109 h 508190"/>
                <a:gd name="connsiteX2" fmla="*/ 556182 w 1263192"/>
                <a:gd name="connsiteY2" fmla="*/ 275293 h 508190"/>
                <a:gd name="connsiteX3" fmla="*/ 716438 w 1263192"/>
                <a:gd name="connsiteY3" fmla="*/ 30196 h 508190"/>
                <a:gd name="connsiteX4" fmla="*/ 1084083 w 1263192"/>
                <a:gd name="connsiteY4" fmla="*/ 1915 h 508190"/>
                <a:gd name="connsiteX5" fmla="*/ 1263192 w 1263192"/>
                <a:gd name="connsiteY5" fmla="*/ 11342 h 508190"/>
                <a:gd name="connsiteX0" fmla="*/ 0 w 1263192"/>
                <a:gd name="connsiteY0" fmla="*/ 463856 h 498791"/>
                <a:gd name="connsiteX1" fmla="*/ 226244 w 1263192"/>
                <a:gd name="connsiteY1" fmla="*/ 482710 h 498791"/>
                <a:gd name="connsiteX2" fmla="*/ 556182 w 1263192"/>
                <a:gd name="connsiteY2" fmla="*/ 265894 h 498791"/>
                <a:gd name="connsiteX3" fmla="*/ 716438 w 1263192"/>
                <a:gd name="connsiteY3" fmla="*/ 20797 h 498791"/>
                <a:gd name="connsiteX4" fmla="*/ 1084083 w 1263192"/>
                <a:gd name="connsiteY4" fmla="*/ 11370 h 498791"/>
                <a:gd name="connsiteX5" fmla="*/ 1263192 w 1263192"/>
                <a:gd name="connsiteY5" fmla="*/ 1943 h 498791"/>
                <a:gd name="connsiteX0" fmla="*/ 0 w 1263192"/>
                <a:gd name="connsiteY0" fmla="*/ 463805 h 498740"/>
                <a:gd name="connsiteX1" fmla="*/ 226244 w 1263192"/>
                <a:gd name="connsiteY1" fmla="*/ 482659 h 498740"/>
                <a:gd name="connsiteX2" fmla="*/ 556182 w 1263192"/>
                <a:gd name="connsiteY2" fmla="*/ 265843 h 498740"/>
                <a:gd name="connsiteX3" fmla="*/ 772999 w 1263192"/>
                <a:gd name="connsiteY3" fmla="*/ 30173 h 498740"/>
                <a:gd name="connsiteX4" fmla="*/ 1084083 w 1263192"/>
                <a:gd name="connsiteY4" fmla="*/ 11319 h 498740"/>
                <a:gd name="connsiteX5" fmla="*/ 1263192 w 1263192"/>
                <a:gd name="connsiteY5" fmla="*/ 1892 h 498740"/>
                <a:gd name="connsiteX0" fmla="*/ 0 w 1263192"/>
                <a:gd name="connsiteY0" fmla="*/ 463805 h 486816"/>
                <a:gd name="connsiteX1" fmla="*/ 367646 w 1263192"/>
                <a:gd name="connsiteY1" fmla="*/ 463805 h 486816"/>
                <a:gd name="connsiteX2" fmla="*/ 556182 w 1263192"/>
                <a:gd name="connsiteY2" fmla="*/ 265843 h 486816"/>
                <a:gd name="connsiteX3" fmla="*/ 772999 w 1263192"/>
                <a:gd name="connsiteY3" fmla="*/ 30173 h 486816"/>
                <a:gd name="connsiteX4" fmla="*/ 1084083 w 1263192"/>
                <a:gd name="connsiteY4" fmla="*/ 11319 h 486816"/>
                <a:gd name="connsiteX5" fmla="*/ 1263192 w 1263192"/>
                <a:gd name="connsiteY5" fmla="*/ 1892 h 486816"/>
                <a:gd name="connsiteX0" fmla="*/ 0 w 1263192"/>
                <a:gd name="connsiteY0" fmla="*/ 463805 h 486816"/>
                <a:gd name="connsiteX1" fmla="*/ 414780 w 1263192"/>
                <a:gd name="connsiteY1" fmla="*/ 463805 h 486816"/>
                <a:gd name="connsiteX2" fmla="*/ 556182 w 1263192"/>
                <a:gd name="connsiteY2" fmla="*/ 265843 h 486816"/>
                <a:gd name="connsiteX3" fmla="*/ 772999 w 1263192"/>
                <a:gd name="connsiteY3" fmla="*/ 30173 h 486816"/>
                <a:gd name="connsiteX4" fmla="*/ 1084083 w 1263192"/>
                <a:gd name="connsiteY4" fmla="*/ 11319 h 486816"/>
                <a:gd name="connsiteX5" fmla="*/ 1263192 w 1263192"/>
                <a:gd name="connsiteY5" fmla="*/ 1892 h 486816"/>
                <a:gd name="connsiteX0" fmla="*/ 0 w 1263192"/>
                <a:gd name="connsiteY0" fmla="*/ 478598 h 501609"/>
                <a:gd name="connsiteX1" fmla="*/ 414780 w 1263192"/>
                <a:gd name="connsiteY1" fmla="*/ 478598 h 501609"/>
                <a:gd name="connsiteX2" fmla="*/ 556182 w 1263192"/>
                <a:gd name="connsiteY2" fmla="*/ 280636 h 501609"/>
                <a:gd name="connsiteX3" fmla="*/ 772999 w 1263192"/>
                <a:gd name="connsiteY3" fmla="*/ 16686 h 501609"/>
                <a:gd name="connsiteX4" fmla="*/ 1084083 w 1263192"/>
                <a:gd name="connsiteY4" fmla="*/ 26112 h 501609"/>
                <a:gd name="connsiteX5" fmla="*/ 1263192 w 1263192"/>
                <a:gd name="connsiteY5" fmla="*/ 16685 h 501609"/>
                <a:gd name="connsiteX0" fmla="*/ 0 w 1263192"/>
                <a:gd name="connsiteY0" fmla="*/ 494442 h 517453"/>
                <a:gd name="connsiteX1" fmla="*/ 414780 w 1263192"/>
                <a:gd name="connsiteY1" fmla="*/ 494442 h 517453"/>
                <a:gd name="connsiteX2" fmla="*/ 556182 w 1263192"/>
                <a:gd name="connsiteY2" fmla="*/ 296480 h 517453"/>
                <a:gd name="connsiteX3" fmla="*/ 772999 w 1263192"/>
                <a:gd name="connsiteY3" fmla="*/ 32530 h 517453"/>
                <a:gd name="connsiteX4" fmla="*/ 1084083 w 1263192"/>
                <a:gd name="connsiteY4" fmla="*/ 4248 h 517453"/>
                <a:gd name="connsiteX5" fmla="*/ 1263192 w 1263192"/>
                <a:gd name="connsiteY5" fmla="*/ 32529 h 517453"/>
                <a:gd name="connsiteX0" fmla="*/ 0 w 1282046"/>
                <a:gd name="connsiteY0" fmla="*/ 493187 h 516198"/>
                <a:gd name="connsiteX1" fmla="*/ 414780 w 1282046"/>
                <a:gd name="connsiteY1" fmla="*/ 493187 h 516198"/>
                <a:gd name="connsiteX2" fmla="*/ 556182 w 1282046"/>
                <a:gd name="connsiteY2" fmla="*/ 295225 h 516198"/>
                <a:gd name="connsiteX3" fmla="*/ 772999 w 1282046"/>
                <a:gd name="connsiteY3" fmla="*/ 31275 h 516198"/>
                <a:gd name="connsiteX4" fmla="*/ 1084083 w 1282046"/>
                <a:gd name="connsiteY4" fmla="*/ 2993 h 516198"/>
                <a:gd name="connsiteX5" fmla="*/ 1282046 w 1282046"/>
                <a:gd name="connsiteY5" fmla="*/ 12421 h 516198"/>
                <a:gd name="connsiteX0" fmla="*/ 0 w 1282046"/>
                <a:gd name="connsiteY0" fmla="*/ 493187 h 495494"/>
                <a:gd name="connsiteX1" fmla="*/ 216817 w 1282046"/>
                <a:gd name="connsiteY1" fmla="*/ 248090 h 495494"/>
                <a:gd name="connsiteX2" fmla="*/ 556182 w 1282046"/>
                <a:gd name="connsiteY2" fmla="*/ 295225 h 495494"/>
                <a:gd name="connsiteX3" fmla="*/ 772999 w 1282046"/>
                <a:gd name="connsiteY3" fmla="*/ 31275 h 495494"/>
                <a:gd name="connsiteX4" fmla="*/ 1084083 w 1282046"/>
                <a:gd name="connsiteY4" fmla="*/ 2993 h 495494"/>
                <a:gd name="connsiteX5" fmla="*/ 1282046 w 1282046"/>
                <a:gd name="connsiteY5" fmla="*/ 12421 h 495494"/>
                <a:gd name="connsiteX0" fmla="*/ 0 w 1282046"/>
                <a:gd name="connsiteY0" fmla="*/ 491030 h 493754"/>
                <a:gd name="connsiteX1" fmla="*/ 216817 w 1282046"/>
                <a:gd name="connsiteY1" fmla="*/ 245933 h 493754"/>
                <a:gd name="connsiteX2" fmla="*/ 490194 w 1282046"/>
                <a:gd name="connsiteY2" fmla="*/ 47971 h 493754"/>
                <a:gd name="connsiteX3" fmla="*/ 772999 w 1282046"/>
                <a:gd name="connsiteY3" fmla="*/ 29118 h 493754"/>
                <a:gd name="connsiteX4" fmla="*/ 1084083 w 1282046"/>
                <a:gd name="connsiteY4" fmla="*/ 836 h 493754"/>
                <a:gd name="connsiteX5" fmla="*/ 1282046 w 1282046"/>
                <a:gd name="connsiteY5" fmla="*/ 10264 h 493754"/>
                <a:gd name="connsiteX0" fmla="*/ 0 w 1282046"/>
                <a:gd name="connsiteY0" fmla="*/ 519779 h 522503"/>
                <a:gd name="connsiteX1" fmla="*/ 216817 w 1282046"/>
                <a:gd name="connsiteY1" fmla="*/ 274682 h 522503"/>
                <a:gd name="connsiteX2" fmla="*/ 490194 w 1282046"/>
                <a:gd name="connsiteY2" fmla="*/ 76720 h 522503"/>
                <a:gd name="connsiteX3" fmla="*/ 782426 w 1282046"/>
                <a:gd name="connsiteY3" fmla="*/ 1307 h 522503"/>
                <a:gd name="connsiteX4" fmla="*/ 1084083 w 1282046"/>
                <a:gd name="connsiteY4" fmla="*/ 29585 h 522503"/>
                <a:gd name="connsiteX5" fmla="*/ 1282046 w 1282046"/>
                <a:gd name="connsiteY5" fmla="*/ 39013 h 522503"/>
                <a:gd name="connsiteX0" fmla="*/ 0 w 1282046"/>
                <a:gd name="connsiteY0" fmla="*/ 519779 h 522392"/>
                <a:gd name="connsiteX1" fmla="*/ 235671 w 1282046"/>
                <a:gd name="connsiteY1" fmla="*/ 265255 h 522392"/>
                <a:gd name="connsiteX2" fmla="*/ 490194 w 1282046"/>
                <a:gd name="connsiteY2" fmla="*/ 76720 h 522392"/>
                <a:gd name="connsiteX3" fmla="*/ 782426 w 1282046"/>
                <a:gd name="connsiteY3" fmla="*/ 1307 h 522392"/>
                <a:gd name="connsiteX4" fmla="*/ 1084083 w 1282046"/>
                <a:gd name="connsiteY4" fmla="*/ 29585 h 522392"/>
                <a:gd name="connsiteX5" fmla="*/ 1282046 w 1282046"/>
                <a:gd name="connsiteY5" fmla="*/ 39013 h 522392"/>
                <a:gd name="connsiteX0" fmla="*/ 0 w 1282046"/>
                <a:gd name="connsiteY0" fmla="*/ 519779 h 522025"/>
                <a:gd name="connsiteX1" fmla="*/ 235671 w 1282046"/>
                <a:gd name="connsiteY1" fmla="*/ 227548 h 522025"/>
                <a:gd name="connsiteX2" fmla="*/ 490194 w 1282046"/>
                <a:gd name="connsiteY2" fmla="*/ 76720 h 522025"/>
                <a:gd name="connsiteX3" fmla="*/ 782426 w 1282046"/>
                <a:gd name="connsiteY3" fmla="*/ 1307 h 522025"/>
                <a:gd name="connsiteX4" fmla="*/ 1084083 w 1282046"/>
                <a:gd name="connsiteY4" fmla="*/ 29585 h 522025"/>
                <a:gd name="connsiteX5" fmla="*/ 1282046 w 1282046"/>
                <a:gd name="connsiteY5" fmla="*/ 39013 h 522025"/>
                <a:gd name="connsiteX0" fmla="*/ 0 w 1282046"/>
                <a:gd name="connsiteY0" fmla="*/ 519779 h 522191"/>
                <a:gd name="connsiteX1" fmla="*/ 235671 w 1282046"/>
                <a:gd name="connsiteY1" fmla="*/ 227548 h 522191"/>
                <a:gd name="connsiteX2" fmla="*/ 490194 w 1282046"/>
                <a:gd name="connsiteY2" fmla="*/ 76720 h 522191"/>
                <a:gd name="connsiteX3" fmla="*/ 782426 w 1282046"/>
                <a:gd name="connsiteY3" fmla="*/ 1307 h 522191"/>
                <a:gd name="connsiteX4" fmla="*/ 1084083 w 1282046"/>
                <a:gd name="connsiteY4" fmla="*/ 29585 h 522191"/>
                <a:gd name="connsiteX5" fmla="*/ 1282046 w 1282046"/>
                <a:gd name="connsiteY5" fmla="*/ 39013 h 522191"/>
                <a:gd name="connsiteX0" fmla="*/ 0 w 1282046"/>
                <a:gd name="connsiteY0" fmla="*/ 519779 h 519779"/>
                <a:gd name="connsiteX1" fmla="*/ 235671 w 1282046"/>
                <a:gd name="connsiteY1" fmla="*/ 227548 h 519779"/>
                <a:gd name="connsiteX2" fmla="*/ 490194 w 1282046"/>
                <a:gd name="connsiteY2" fmla="*/ 76720 h 519779"/>
                <a:gd name="connsiteX3" fmla="*/ 782426 w 1282046"/>
                <a:gd name="connsiteY3" fmla="*/ 1307 h 519779"/>
                <a:gd name="connsiteX4" fmla="*/ 1084083 w 1282046"/>
                <a:gd name="connsiteY4" fmla="*/ 29585 h 519779"/>
                <a:gd name="connsiteX5" fmla="*/ 1282046 w 1282046"/>
                <a:gd name="connsiteY5" fmla="*/ 39013 h 519779"/>
                <a:gd name="connsiteX0" fmla="*/ 0 w 1282046"/>
                <a:gd name="connsiteY0" fmla="*/ 519779 h 519779"/>
                <a:gd name="connsiteX1" fmla="*/ 235671 w 1282046"/>
                <a:gd name="connsiteY1" fmla="*/ 227548 h 519779"/>
                <a:gd name="connsiteX2" fmla="*/ 490194 w 1282046"/>
                <a:gd name="connsiteY2" fmla="*/ 76720 h 519779"/>
                <a:gd name="connsiteX3" fmla="*/ 782426 w 1282046"/>
                <a:gd name="connsiteY3" fmla="*/ 1307 h 519779"/>
                <a:gd name="connsiteX4" fmla="*/ 1084083 w 1282046"/>
                <a:gd name="connsiteY4" fmla="*/ 29585 h 519779"/>
                <a:gd name="connsiteX5" fmla="*/ 1282046 w 1282046"/>
                <a:gd name="connsiteY5" fmla="*/ 39013 h 519779"/>
                <a:gd name="connsiteX0" fmla="*/ 0 w 1282046"/>
                <a:gd name="connsiteY0" fmla="*/ 519779 h 519779"/>
                <a:gd name="connsiteX1" fmla="*/ 235671 w 1282046"/>
                <a:gd name="connsiteY1" fmla="*/ 227548 h 519779"/>
                <a:gd name="connsiteX2" fmla="*/ 490194 w 1282046"/>
                <a:gd name="connsiteY2" fmla="*/ 76720 h 519779"/>
                <a:gd name="connsiteX3" fmla="*/ 782426 w 1282046"/>
                <a:gd name="connsiteY3" fmla="*/ 1307 h 519779"/>
                <a:gd name="connsiteX4" fmla="*/ 1084083 w 1282046"/>
                <a:gd name="connsiteY4" fmla="*/ 29585 h 519779"/>
                <a:gd name="connsiteX5" fmla="*/ 1282046 w 1282046"/>
                <a:gd name="connsiteY5" fmla="*/ 39013 h 519779"/>
                <a:gd name="connsiteX0" fmla="*/ 0 w 1282046"/>
                <a:gd name="connsiteY0" fmla="*/ 539296 h 539296"/>
                <a:gd name="connsiteX1" fmla="*/ 235671 w 1282046"/>
                <a:gd name="connsiteY1" fmla="*/ 247065 h 539296"/>
                <a:gd name="connsiteX2" fmla="*/ 490194 w 1282046"/>
                <a:gd name="connsiteY2" fmla="*/ 96237 h 539296"/>
                <a:gd name="connsiteX3" fmla="*/ 782426 w 1282046"/>
                <a:gd name="connsiteY3" fmla="*/ 20824 h 539296"/>
                <a:gd name="connsiteX4" fmla="*/ 1093509 w 1282046"/>
                <a:gd name="connsiteY4" fmla="*/ 1968 h 539296"/>
                <a:gd name="connsiteX5" fmla="*/ 1282046 w 1282046"/>
                <a:gd name="connsiteY5" fmla="*/ 58530 h 539296"/>
                <a:gd name="connsiteX0" fmla="*/ 0 w 1282046"/>
                <a:gd name="connsiteY0" fmla="*/ 540955 h 540955"/>
                <a:gd name="connsiteX1" fmla="*/ 235671 w 1282046"/>
                <a:gd name="connsiteY1" fmla="*/ 248724 h 540955"/>
                <a:gd name="connsiteX2" fmla="*/ 490194 w 1282046"/>
                <a:gd name="connsiteY2" fmla="*/ 97896 h 540955"/>
                <a:gd name="connsiteX3" fmla="*/ 782426 w 1282046"/>
                <a:gd name="connsiteY3" fmla="*/ 22483 h 540955"/>
                <a:gd name="connsiteX4" fmla="*/ 1093509 w 1282046"/>
                <a:gd name="connsiteY4" fmla="*/ 3627 h 540955"/>
                <a:gd name="connsiteX5" fmla="*/ 1282046 w 1282046"/>
                <a:gd name="connsiteY5" fmla="*/ 3628 h 540955"/>
                <a:gd name="connsiteX0" fmla="*/ 0 w 1282046"/>
                <a:gd name="connsiteY0" fmla="*/ 584622 h 584622"/>
                <a:gd name="connsiteX1" fmla="*/ 235671 w 1282046"/>
                <a:gd name="connsiteY1" fmla="*/ 292391 h 584622"/>
                <a:gd name="connsiteX2" fmla="*/ 490194 w 1282046"/>
                <a:gd name="connsiteY2" fmla="*/ 141563 h 584622"/>
                <a:gd name="connsiteX3" fmla="*/ 782426 w 1282046"/>
                <a:gd name="connsiteY3" fmla="*/ 66150 h 584622"/>
                <a:gd name="connsiteX4" fmla="*/ 1093509 w 1282046"/>
                <a:gd name="connsiteY4" fmla="*/ 160 h 584622"/>
                <a:gd name="connsiteX5" fmla="*/ 1282046 w 1282046"/>
                <a:gd name="connsiteY5" fmla="*/ 47295 h 584622"/>
                <a:gd name="connsiteX0" fmla="*/ 0 w 1329180"/>
                <a:gd name="connsiteY0" fmla="*/ 632348 h 632348"/>
                <a:gd name="connsiteX1" fmla="*/ 235671 w 1329180"/>
                <a:gd name="connsiteY1" fmla="*/ 340117 h 632348"/>
                <a:gd name="connsiteX2" fmla="*/ 490194 w 1329180"/>
                <a:gd name="connsiteY2" fmla="*/ 189289 h 632348"/>
                <a:gd name="connsiteX3" fmla="*/ 782426 w 1329180"/>
                <a:gd name="connsiteY3" fmla="*/ 113876 h 632348"/>
                <a:gd name="connsiteX4" fmla="*/ 1093509 w 1329180"/>
                <a:gd name="connsiteY4" fmla="*/ 47886 h 632348"/>
                <a:gd name="connsiteX5" fmla="*/ 1329180 w 1329180"/>
                <a:gd name="connsiteY5" fmla="*/ 753 h 632348"/>
                <a:gd name="connsiteX0" fmla="*/ 0 w 1329180"/>
                <a:gd name="connsiteY0" fmla="*/ 632295 h 632295"/>
                <a:gd name="connsiteX1" fmla="*/ 235671 w 1329180"/>
                <a:gd name="connsiteY1" fmla="*/ 340064 h 632295"/>
                <a:gd name="connsiteX2" fmla="*/ 490194 w 1329180"/>
                <a:gd name="connsiteY2" fmla="*/ 189236 h 632295"/>
                <a:gd name="connsiteX3" fmla="*/ 791853 w 1329180"/>
                <a:gd name="connsiteY3" fmla="*/ 94969 h 632295"/>
                <a:gd name="connsiteX4" fmla="*/ 1093509 w 1329180"/>
                <a:gd name="connsiteY4" fmla="*/ 47833 h 632295"/>
                <a:gd name="connsiteX5" fmla="*/ 1329180 w 1329180"/>
                <a:gd name="connsiteY5" fmla="*/ 700 h 632295"/>
                <a:gd name="connsiteX0" fmla="*/ 0 w 1329180"/>
                <a:gd name="connsiteY0" fmla="*/ 632295 h 632295"/>
                <a:gd name="connsiteX1" fmla="*/ 235671 w 1329180"/>
                <a:gd name="connsiteY1" fmla="*/ 340064 h 632295"/>
                <a:gd name="connsiteX2" fmla="*/ 490194 w 1329180"/>
                <a:gd name="connsiteY2" fmla="*/ 189236 h 632295"/>
                <a:gd name="connsiteX3" fmla="*/ 791853 w 1329180"/>
                <a:gd name="connsiteY3" fmla="*/ 94969 h 632295"/>
                <a:gd name="connsiteX4" fmla="*/ 1093509 w 1329180"/>
                <a:gd name="connsiteY4" fmla="*/ 47833 h 632295"/>
                <a:gd name="connsiteX5" fmla="*/ 1329180 w 1329180"/>
                <a:gd name="connsiteY5" fmla="*/ 700 h 632295"/>
                <a:gd name="connsiteX0" fmla="*/ 0 w 1348034"/>
                <a:gd name="connsiteY0" fmla="*/ 604865 h 604865"/>
                <a:gd name="connsiteX1" fmla="*/ 235671 w 1348034"/>
                <a:gd name="connsiteY1" fmla="*/ 312634 h 604865"/>
                <a:gd name="connsiteX2" fmla="*/ 490194 w 1348034"/>
                <a:gd name="connsiteY2" fmla="*/ 161806 h 604865"/>
                <a:gd name="connsiteX3" fmla="*/ 791853 w 1348034"/>
                <a:gd name="connsiteY3" fmla="*/ 67539 h 604865"/>
                <a:gd name="connsiteX4" fmla="*/ 1093509 w 1348034"/>
                <a:gd name="connsiteY4" fmla="*/ 20403 h 604865"/>
                <a:gd name="connsiteX5" fmla="*/ 1348034 w 1348034"/>
                <a:gd name="connsiteY5" fmla="*/ 1551 h 60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8034" h="604865">
                  <a:moveTo>
                    <a:pt x="0" y="604865"/>
                  </a:moveTo>
                  <a:cubicBezTo>
                    <a:pt x="52633" y="520023"/>
                    <a:pt x="144546" y="395903"/>
                    <a:pt x="235671" y="312634"/>
                  </a:cubicBezTo>
                  <a:cubicBezTo>
                    <a:pt x="326796" y="229365"/>
                    <a:pt x="397497" y="202655"/>
                    <a:pt x="490194" y="161806"/>
                  </a:cubicBezTo>
                  <a:cubicBezTo>
                    <a:pt x="582891" y="120957"/>
                    <a:pt x="691300" y="91106"/>
                    <a:pt x="791853" y="67539"/>
                  </a:cubicBezTo>
                  <a:cubicBezTo>
                    <a:pt x="892406" y="43972"/>
                    <a:pt x="1000812" y="31401"/>
                    <a:pt x="1093509" y="20403"/>
                  </a:cubicBezTo>
                  <a:cubicBezTo>
                    <a:pt x="1186206" y="9405"/>
                    <a:pt x="1309541" y="-4734"/>
                    <a:pt x="1348034" y="155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grpSp>
          <p:nvGrpSpPr>
            <p:cNvPr id="24" name="Group 23"/>
            <p:cNvGrpSpPr/>
            <p:nvPr/>
          </p:nvGrpSpPr>
          <p:grpSpPr>
            <a:xfrm>
              <a:off x="5546830" y="973058"/>
              <a:ext cx="2017096" cy="1254773"/>
              <a:chOff x="1921722" y="2672593"/>
              <a:chExt cx="2017096" cy="1254773"/>
            </a:xfrm>
          </p:grpSpPr>
          <p:grpSp>
            <p:nvGrpSpPr>
              <p:cNvPr id="25" name="Group 24"/>
              <p:cNvGrpSpPr/>
              <p:nvPr/>
            </p:nvGrpSpPr>
            <p:grpSpPr>
              <a:xfrm>
                <a:off x="1921722" y="2672593"/>
                <a:ext cx="1956089" cy="914400"/>
                <a:chOff x="1921722" y="2672593"/>
                <a:chExt cx="1956089" cy="914400"/>
              </a:xfrm>
            </p:grpSpPr>
            <p:grpSp>
              <p:nvGrpSpPr>
                <p:cNvPr id="27" name="Group 26"/>
                <p:cNvGrpSpPr/>
                <p:nvPr/>
              </p:nvGrpSpPr>
              <p:grpSpPr>
                <a:xfrm>
                  <a:off x="2658611" y="2672593"/>
                  <a:ext cx="1219200" cy="914400"/>
                  <a:chOff x="2658611" y="2672593"/>
                  <a:chExt cx="1219200" cy="914400"/>
                </a:xfrm>
              </p:grpSpPr>
              <p:cxnSp>
                <p:nvCxnSpPr>
                  <p:cNvPr id="29" name="Straight Arrow Connector 28"/>
                  <p:cNvCxnSpPr/>
                  <p:nvPr/>
                </p:nvCxnSpPr>
                <p:spPr>
                  <a:xfrm flipV="1">
                    <a:off x="2667000" y="2672593"/>
                    <a:ext cx="0" cy="914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flipV="1">
                    <a:off x="3268211" y="2953984"/>
                    <a:ext cx="0" cy="1219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8" name="TextBox 27"/>
                    <p:cNvSpPr txBox="1"/>
                    <p:nvPr/>
                  </p:nvSpPr>
                  <p:spPr>
                    <a:xfrm>
                      <a:off x="1921722" y="2992963"/>
                      <a:ext cx="461665" cy="375487"/>
                    </a:xfrm>
                    <a:prstGeom prst="rect">
                      <a:avLst/>
                    </a:prstGeom>
                    <a:noFill/>
                  </p:spPr>
                  <p:txBody>
                    <a:bodyPr vert="vert270" wrap="non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0000CC"/>
                                    </a:solidFill>
                                    <a:latin typeface="Cambria Math" panose="02040503050406030204" pitchFamily="18" charset="0"/>
                                  </a:rPr>
                                </m:ctrlPr>
                              </m:sSubPr>
                              <m:e>
                                <m:r>
                                  <a:rPr lang="en-US" i="1">
                                    <a:solidFill>
                                      <a:srgbClr val="0000CC"/>
                                    </a:solidFill>
                                    <a:latin typeface="Cambria Math" panose="02040503050406030204" pitchFamily="18" charset="0"/>
                                  </a:rPr>
                                  <m:t>𝑆</m:t>
                                </m:r>
                              </m:e>
                              <m:sub>
                                <m:r>
                                  <a:rPr lang="en-US" i="1">
                                    <a:solidFill>
                                      <a:srgbClr val="0000CC"/>
                                    </a:solidFill>
                                    <a:latin typeface="Cambria Math" panose="02040503050406030204" pitchFamily="18" charset="0"/>
                                  </a:rPr>
                                  <m:t>2</m:t>
                                </m:r>
                              </m:sub>
                            </m:sSub>
                          </m:oMath>
                        </m:oMathPara>
                      </a14:m>
                      <a:endParaRPr lang="en-US" dirty="0">
                        <a:solidFill>
                          <a:srgbClr val="0000CC"/>
                        </a:solidFill>
                        <a:latin typeface="Arial" panose="020B0604020202020204" pitchFamily="34" charset="0"/>
                      </a:endParaRPr>
                    </a:p>
                  </p:txBody>
                </p:sp>
              </mc:Choice>
              <mc:Fallback>
                <p:sp>
                  <p:nvSpPr>
                    <p:cNvPr id="28" name="TextBox 27"/>
                    <p:cNvSpPr txBox="1">
                      <a:spLocks noRot="1" noChangeAspect="1" noMove="1" noResize="1" noEditPoints="1" noAdjustHandles="1" noChangeArrowheads="1" noChangeShapeType="1" noTextEdit="1"/>
                    </p:cNvSpPr>
                    <p:nvPr/>
                  </p:nvSpPr>
                  <p:spPr>
                    <a:xfrm>
                      <a:off x="1921722" y="2992963"/>
                      <a:ext cx="461665" cy="375487"/>
                    </a:xfrm>
                    <a:prstGeom prst="rect">
                      <a:avLst/>
                    </a:prstGeom>
                    <a:blipFill>
                      <a:blip r:embed="rId6"/>
                      <a:stretch>
                        <a:fillRect/>
                      </a:stretch>
                    </a:blipFill>
                  </p:spPr>
                  <p:txBody>
                    <a:bodyPr/>
                    <a:lstStyle/>
                    <a:p>
                      <a:r>
                        <a:rPr lang="en-US">
                          <a:noFill/>
                        </a:rPr>
                        <a:t> </a:t>
                      </a:r>
                    </a:p>
                  </p:txBody>
                </p:sp>
              </mc:Fallback>
            </mc:AlternateContent>
          </p:grpSp>
          <p:sp>
            <p:nvSpPr>
              <p:cNvPr id="26" name="TextBox 25"/>
              <p:cNvSpPr txBox="1"/>
              <p:nvPr/>
            </p:nvSpPr>
            <p:spPr>
              <a:xfrm>
                <a:off x="2597603" y="3558034"/>
                <a:ext cx="134121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0000CC"/>
                    </a:solidFill>
                    <a:latin typeface="Arial" panose="020B0604020202020204" pitchFamily="34" charset="0"/>
                  </a:rPr>
                  <a:t>R</a:t>
                </a:r>
              </a:p>
            </p:txBody>
          </p:sp>
        </p:grpSp>
      </p:grpSp>
      <p:grpSp>
        <p:nvGrpSpPr>
          <p:cNvPr id="31" name="Group 30"/>
          <p:cNvGrpSpPr/>
          <p:nvPr/>
        </p:nvGrpSpPr>
        <p:grpSpPr>
          <a:xfrm>
            <a:off x="7797502" y="2914285"/>
            <a:ext cx="2109382" cy="1254773"/>
            <a:chOff x="5546830" y="973058"/>
            <a:chExt cx="2109382" cy="1254773"/>
          </a:xfrm>
        </p:grpSpPr>
        <p:sp>
          <p:nvSpPr>
            <p:cNvPr id="32" name="Freeform 31"/>
            <p:cNvSpPr/>
            <p:nvPr/>
          </p:nvSpPr>
          <p:spPr>
            <a:xfrm>
              <a:off x="6308178" y="1137444"/>
              <a:ext cx="1348034" cy="604865"/>
            </a:xfrm>
            <a:custGeom>
              <a:avLst/>
              <a:gdLst>
                <a:gd name="connsiteX0" fmla="*/ 0 w 1263192"/>
                <a:gd name="connsiteY0" fmla="*/ 472175 h 509202"/>
                <a:gd name="connsiteX1" fmla="*/ 226244 w 1263192"/>
                <a:gd name="connsiteY1" fmla="*/ 491029 h 509202"/>
                <a:gd name="connsiteX2" fmla="*/ 499621 w 1263192"/>
                <a:gd name="connsiteY2" fmla="*/ 245932 h 509202"/>
                <a:gd name="connsiteX3" fmla="*/ 650450 w 1263192"/>
                <a:gd name="connsiteY3" fmla="*/ 29116 h 509202"/>
                <a:gd name="connsiteX4" fmla="*/ 1084083 w 1263192"/>
                <a:gd name="connsiteY4" fmla="*/ 835 h 509202"/>
                <a:gd name="connsiteX5" fmla="*/ 1263192 w 1263192"/>
                <a:gd name="connsiteY5" fmla="*/ 10262 h 509202"/>
                <a:gd name="connsiteX0" fmla="*/ 0 w 1263192"/>
                <a:gd name="connsiteY0" fmla="*/ 474333 h 507873"/>
                <a:gd name="connsiteX1" fmla="*/ 226244 w 1263192"/>
                <a:gd name="connsiteY1" fmla="*/ 493187 h 507873"/>
                <a:gd name="connsiteX2" fmla="*/ 499621 w 1263192"/>
                <a:gd name="connsiteY2" fmla="*/ 295224 h 507873"/>
                <a:gd name="connsiteX3" fmla="*/ 650450 w 1263192"/>
                <a:gd name="connsiteY3" fmla="*/ 31274 h 507873"/>
                <a:gd name="connsiteX4" fmla="*/ 1084083 w 1263192"/>
                <a:gd name="connsiteY4" fmla="*/ 2993 h 507873"/>
                <a:gd name="connsiteX5" fmla="*/ 1263192 w 1263192"/>
                <a:gd name="connsiteY5" fmla="*/ 12420 h 507873"/>
                <a:gd name="connsiteX0" fmla="*/ 0 w 1263192"/>
                <a:gd name="connsiteY0" fmla="*/ 474333 h 507873"/>
                <a:gd name="connsiteX1" fmla="*/ 226244 w 1263192"/>
                <a:gd name="connsiteY1" fmla="*/ 493187 h 507873"/>
                <a:gd name="connsiteX2" fmla="*/ 499621 w 1263192"/>
                <a:gd name="connsiteY2" fmla="*/ 295224 h 507873"/>
                <a:gd name="connsiteX3" fmla="*/ 716438 w 1263192"/>
                <a:gd name="connsiteY3" fmla="*/ 31274 h 507873"/>
                <a:gd name="connsiteX4" fmla="*/ 1084083 w 1263192"/>
                <a:gd name="connsiteY4" fmla="*/ 2993 h 507873"/>
                <a:gd name="connsiteX5" fmla="*/ 1263192 w 1263192"/>
                <a:gd name="connsiteY5" fmla="*/ 12420 h 507873"/>
                <a:gd name="connsiteX0" fmla="*/ 0 w 1263192"/>
                <a:gd name="connsiteY0" fmla="*/ 473255 h 508190"/>
                <a:gd name="connsiteX1" fmla="*/ 226244 w 1263192"/>
                <a:gd name="connsiteY1" fmla="*/ 492109 h 508190"/>
                <a:gd name="connsiteX2" fmla="*/ 556182 w 1263192"/>
                <a:gd name="connsiteY2" fmla="*/ 275293 h 508190"/>
                <a:gd name="connsiteX3" fmla="*/ 716438 w 1263192"/>
                <a:gd name="connsiteY3" fmla="*/ 30196 h 508190"/>
                <a:gd name="connsiteX4" fmla="*/ 1084083 w 1263192"/>
                <a:gd name="connsiteY4" fmla="*/ 1915 h 508190"/>
                <a:gd name="connsiteX5" fmla="*/ 1263192 w 1263192"/>
                <a:gd name="connsiteY5" fmla="*/ 11342 h 508190"/>
                <a:gd name="connsiteX0" fmla="*/ 0 w 1263192"/>
                <a:gd name="connsiteY0" fmla="*/ 463856 h 498791"/>
                <a:gd name="connsiteX1" fmla="*/ 226244 w 1263192"/>
                <a:gd name="connsiteY1" fmla="*/ 482710 h 498791"/>
                <a:gd name="connsiteX2" fmla="*/ 556182 w 1263192"/>
                <a:gd name="connsiteY2" fmla="*/ 265894 h 498791"/>
                <a:gd name="connsiteX3" fmla="*/ 716438 w 1263192"/>
                <a:gd name="connsiteY3" fmla="*/ 20797 h 498791"/>
                <a:gd name="connsiteX4" fmla="*/ 1084083 w 1263192"/>
                <a:gd name="connsiteY4" fmla="*/ 11370 h 498791"/>
                <a:gd name="connsiteX5" fmla="*/ 1263192 w 1263192"/>
                <a:gd name="connsiteY5" fmla="*/ 1943 h 498791"/>
                <a:gd name="connsiteX0" fmla="*/ 0 w 1263192"/>
                <a:gd name="connsiteY0" fmla="*/ 463805 h 498740"/>
                <a:gd name="connsiteX1" fmla="*/ 226244 w 1263192"/>
                <a:gd name="connsiteY1" fmla="*/ 482659 h 498740"/>
                <a:gd name="connsiteX2" fmla="*/ 556182 w 1263192"/>
                <a:gd name="connsiteY2" fmla="*/ 265843 h 498740"/>
                <a:gd name="connsiteX3" fmla="*/ 772999 w 1263192"/>
                <a:gd name="connsiteY3" fmla="*/ 30173 h 498740"/>
                <a:gd name="connsiteX4" fmla="*/ 1084083 w 1263192"/>
                <a:gd name="connsiteY4" fmla="*/ 11319 h 498740"/>
                <a:gd name="connsiteX5" fmla="*/ 1263192 w 1263192"/>
                <a:gd name="connsiteY5" fmla="*/ 1892 h 498740"/>
                <a:gd name="connsiteX0" fmla="*/ 0 w 1263192"/>
                <a:gd name="connsiteY0" fmla="*/ 463805 h 486816"/>
                <a:gd name="connsiteX1" fmla="*/ 367646 w 1263192"/>
                <a:gd name="connsiteY1" fmla="*/ 463805 h 486816"/>
                <a:gd name="connsiteX2" fmla="*/ 556182 w 1263192"/>
                <a:gd name="connsiteY2" fmla="*/ 265843 h 486816"/>
                <a:gd name="connsiteX3" fmla="*/ 772999 w 1263192"/>
                <a:gd name="connsiteY3" fmla="*/ 30173 h 486816"/>
                <a:gd name="connsiteX4" fmla="*/ 1084083 w 1263192"/>
                <a:gd name="connsiteY4" fmla="*/ 11319 h 486816"/>
                <a:gd name="connsiteX5" fmla="*/ 1263192 w 1263192"/>
                <a:gd name="connsiteY5" fmla="*/ 1892 h 486816"/>
                <a:gd name="connsiteX0" fmla="*/ 0 w 1263192"/>
                <a:gd name="connsiteY0" fmla="*/ 463805 h 486816"/>
                <a:gd name="connsiteX1" fmla="*/ 414780 w 1263192"/>
                <a:gd name="connsiteY1" fmla="*/ 463805 h 486816"/>
                <a:gd name="connsiteX2" fmla="*/ 556182 w 1263192"/>
                <a:gd name="connsiteY2" fmla="*/ 265843 h 486816"/>
                <a:gd name="connsiteX3" fmla="*/ 772999 w 1263192"/>
                <a:gd name="connsiteY3" fmla="*/ 30173 h 486816"/>
                <a:gd name="connsiteX4" fmla="*/ 1084083 w 1263192"/>
                <a:gd name="connsiteY4" fmla="*/ 11319 h 486816"/>
                <a:gd name="connsiteX5" fmla="*/ 1263192 w 1263192"/>
                <a:gd name="connsiteY5" fmla="*/ 1892 h 486816"/>
                <a:gd name="connsiteX0" fmla="*/ 0 w 1263192"/>
                <a:gd name="connsiteY0" fmla="*/ 478598 h 501609"/>
                <a:gd name="connsiteX1" fmla="*/ 414780 w 1263192"/>
                <a:gd name="connsiteY1" fmla="*/ 478598 h 501609"/>
                <a:gd name="connsiteX2" fmla="*/ 556182 w 1263192"/>
                <a:gd name="connsiteY2" fmla="*/ 280636 h 501609"/>
                <a:gd name="connsiteX3" fmla="*/ 772999 w 1263192"/>
                <a:gd name="connsiteY3" fmla="*/ 16686 h 501609"/>
                <a:gd name="connsiteX4" fmla="*/ 1084083 w 1263192"/>
                <a:gd name="connsiteY4" fmla="*/ 26112 h 501609"/>
                <a:gd name="connsiteX5" fmla="*/ 1263192 w 1263192"/>
                <a:gd name="connsiteY5" fmla="*/ 16685 h 501609"/>
                <a:gd name="connsiteX0" fmla="*/ 0 w 1263192"/>
                <a:gd name="connsiteY0" fmla="*/ 494442 h 517453"/>
                <a:gd name="connsiteX1" fmla="*/ 414780 w 1263192"/>
                <a:gd name="connsiteY1" fmla="*/ 494442 h 517453"/>
                <a:gd name="connsiteX2" fmla="*/ 556182 w 1263192"/>
                <a:gd name="connsiteY2" fmla="*/ 296480 h 517453"/>
                <a:gd name="connsiteX3" fmla="*/ 772999 w 1263192"/>
                <a:gd name="connsiteY3" fmla="*/ 32530 h 517453"/>
                <a:gd name="connsiteX4" fmla="*/ 1084083 w 1263192"/>
                <a:gd name="connsiteY4" fmla="*/ 4248 h 517453"/>
                <a:gd name="connsiteX5" fmla="*/ 1263192 w 1263192"/>
                <a:gd name="connsiteY5" fmla="*/ 32529 h 517453"/>
                <a:gd name="connsiteX0" fmla="*/ 0 w 1282046"/>
                <a:gd name="connsiteY0" fmla="*/ 493187 h 516198"/>
                <a:gd name="connsiteX1" fmla="*/ 414780 w 1282046"/>
                <a:gd name="connsiteY1" fmla="*/ 493187 h 516198"/>
                <a:gd name="connsiteX2" fmla="*/ 556182 w 1282046"/>
                <a:gd name="connsiteY2" fmla="*/ 295225 h 516198"/>
                <a:gd name="connsiteX3" fmla="*/ 772999 w 1282046"/>
                <a:gd name="connsiteY3" fmla="*/ 31275 h 516198"/>
                <a:gd name="connsiteX4" fmla="*/ 1084083 w 1282046"/>
                <a:gd name="connsiteY4" fmla="*/ 2993 h 516198"/>
                <a:gd name="connsiteX5" fmla="*/ 1282046 w 1282046"/>
                <a:gd name="connsiteY5" fmla="*/ 12421 h 516198"/>
                <a:gd name="connsiteX0" fmla="*/ 0 w 1282046"/>
                <a:gd name="connsiteY0" fmla="*/ 493187 h 495494"/>
                <a:gd name="connsiteX1" fmla="*/ 216817 w 1282046"/>
                <a:gd name="connsiteY1" fmla="*/ 248090 h 495494"/>
                <a:gd name="connsiteX2" fmla="*/ 556182 w 1282046"/>
                <a:gd name="connsiteY2" fmla="*/ 295225 h 495494"/>
                <a:gd name="connsiteX3" fmla="*/ 772999 w 1282046"/>
                <a:gd name="connsiteY3" fmla="*/ 31275 h 495494"/>
                <a:gd name="connsiteX4" fmla="*/ 1084083 w 1282046"/>
                <a:gd name="connsiteY4" fmla="*/ 2993 h 495494"/>
                <a:gd name="connsiteX5" fmla="*/ 1282046 w 1282046"/>
                <a:gd name="connsiteY5" fmla="*/ 12421 h 495494"/>
                <a:gd name="connsiteX0" fmla="*/ 0 w 1282046"/>
                <a:gd name="connsiteY0" fmla="*/ 491030 h 493754"/>
                <a:gd name="connsiteX1" fmla="*/ 216817 w 1282046"/>
                <a:gd name="connsiteY1" fmla="*/ 245933 h 493754"/>
                <a:gd name="connsiteX2" fmla="*/ 490194 w 1282046"/>
                <a:gd name="connsiteY2" fmla="*/ 47971 h 493754"/>
                <a:gd name="connsiteX3" fmla="*/ 772999 w 1282046"/>
                <a:gd name="connsiteY3" fmla="*/ 29118 h 493754"/>
                <a:gd name="connsiteX4" fmla="*/ 1084083 w 1282046"/>
                <a:gd name="connsiteY4" fmla="*/ 836 h 493754"/>
                <a:gd name="connsiteX5" fmla="*/ 1282046 w 1282046"/>
                <a:gd name="connsiteY5" fmla="*/ 10264 h 493754"/>
                <a:gd name="connsiteX0" fmla="*/ 0 w 1282046"/>
                <a:gd name="connsiteY0" fmla="*/ 519779 h 522503"/>
                <a:gd name="connsiteX1" fmla="*/ 216817 w 1282046"/>
                <a:gd name="connsiteY1" fmla="*/ 274682 h 522503"/>
                <a:gd name="connsiteX2" fmla="*/ 490194 w 1282046"/>
                <a:gd name="connsiteY2" fmla="*/ 76720 h 522503"/>
                <a:gd name="connsiteX3" fmla="*/ 782426 w 1282046"/>
                <a:gd name="connsiteY3" fmla="*/ 1307 h 522503"/>
                <a:gd name="connsiteX4" fmla="*/ 1084083 w 1282046"/>
                <a:gd name="connsiteY4" fmla="*/ 29585 h 522503"/>
                <a:gd name="connsiteX5" fmla="*/ 1282046 w 1282046"/>
                <a:gd name="connsiteY5" fmla="*/ 39013 h 522503"/>
                <a:gd name="connsiteX0" fmla="*/ 0 w 1282046"/>
                <a:gd name="connsiteY0" fmla="*/ 519779 h 522392"/>
                <a:gd name="connsiteX1" fmla="*/ 235671 w 1282046"/>
                <a:gd name="connsiteY1" fmla="*/ 265255 h 522392"/>
                <a:gd name="connsiteX2" fmla="*/ 490194 w 1282046"/>
                <a:gd name="connsiteY2" fmla="*/ 76720 h 522392"/>
                <a:gd name="connsiteX3" fmla="*/ 782426 w 1282046"/>
                <a:gd name="connsiteY3" fmla="*/ 1307 h 522392"/>
                <a:gd name="connsiteX4" fmla="*/ 1084083 w 1282046"/>
                <a:gd name="connsiteY4" fmla="*/ 29585 h 522392"/>
                <a:gd name="connsiteX5" fmla="*/ 1282046 w 1282046"/>
                <a:gd name="connsiteY5" fmla="*/ 39013 h 522392"/>
                <a:gd name="connsiteX0" fmla="*/ 0 w 1282046"/>
                <a:gd name="connsiteY0" fmla="*/ 519779 h 522025"/>
                <a:gd name="connsiteX1" fmla="*/ 235671 w 1282046"/>
                <a:gd name="connsiteY1" fmla="*/ 227548 h 522025"/>
                <a:gd name="connsiteX2" fmla="*/ 490194 w 1282046"/>
                <a:gd name="connsiteY2" fmla="*/ 76720 h 522025"/>
                <a:gd name="connsiteX3" fmla="*/ 782426 w 1282046"/>
                <a:gd name="connsiteY3" fmla="*/ 1307 h 522025"/>
                <a:gd name="connsiteX4" fmla="*/ 1084083 w 1282046"/>
                <a:gd name="connsiteY4" fmla="*/ 29585 h 522025"/>
                <a:gd name="connsiteX5" fmla="*/ 1282046 w 1282046"/>
                <a:gd name="connsiteY5" fmla="*/ 39013 h 522025"/>
                <a:gd name="connsiteX0" fmla="*/ 0 w 1282046"/>
                <a:gd name="connsiteY0" fmla="*/ 519779 h 522191"/>
                <a:gd name="connsiteX1" fmla="*/ 235671 w 1282046"/>
                <a:gd name="connsiteY1" fmla="*/ 227548 h 522191"/>
                <a:gd name="connsiteX2" fmla="*/ 490194 w 1282046"/>
                <a:gd name="connsiteY2" fmla="*/ 76720 h 522191"/>
                <a:gd name="connsiteX3" fmla="*/ 782426 w 1282046"/>
                <a:gd name="connsiteY3" fmla="*/ 1307 h 522191"/>
                <a:gd name="connsiteX4" fmla="*/ 1084083 w 1282046"/>
                <a:gd name="connsiteY4" fmla="*/ 29585 h 522191"/>
                <a:gd name="connsiteX5" fmla="*/ 1282046 w 1282046"/>
                <a:gd name="connsiteY5" fmla="*/ 39013 h 522191"/>
                <a:gd name="connsiteX0" fmla="*/ 0 w 1282046"/>
                <a:gd name="connsiteY0" fmla="*/ 519779 h 519779"/>
                <a:gd name="connsiteX1" fmla="*/ 235671 w 1282046"/>
                <a:gd name="connsiteY1" fmla="*/ 227548 h 519779"/>
                <a:gd name="connsiteX2" fmla="*/ 490194 w 1282046"/>
                <a:gd name="connsiteY2" fmla="*/ 76720 h 519779"/>
                <a:gd name="connsiteX3" fmla="*/ 782426 w 1282046"/>
                <a:gd name="connsiteY3" fmla="*/ 1307 h 519779"/>
                <a:gd name="connsiteX4" fmla="*/ 1084083 w 1282046"/>
                <a:gd name="connsiteY4" fmla="*/ 29585 h 519779"/>
                <a:gd name="connsiteX5" fmla="*/ 1282046 w 1282046"/>
                <a:gd name="connsiteY5" fmla="*/ 39013 h 519779"/>
                <a:gd name="connsiteX0" fmla="*/ 0 w 1282046"/>
                <a:gd name="connsiteY0" fmla="*/ 519779 h 519779"/>
                <a:gd name="connsiteX1" fmla="*/ 235671 w 1282046"/>
                <a:gd name="connsiteY1" fmla="*/ 227548 h 519779"/>
                <a:gd name="connsiteX2" fmla="*/ 490194 w 1282046"/>
                <a:gd name="connsiteY2" fmla="*/ 76720 h 519779"/>
                <a:gd name="connsiteX3" fmla="*/ 782426 w 1282046"/>
                <a:gd name="connsiteY3" fmla="*/ 1307 h 519779"/>
                <a:gd name="connsiteX4" fmla="*/ 1084083 w 1282046"/>
                <a:gd name="connsiteY4" fmla="*/ 29585 h 519779"/>
                <a:gd name="connsiteX5" fmla="*/ 1282046 w 1282046"/>
                <a:gd name="connsiteY5" fmla="*/ 39013 h 519779"/>
                <a:gd name="connsiteX0" fmla="*/ 0 w 1282046"/>
                <a:gd name="connsiteY0" fmla="*/ 519779 h 519779"/>
                <a:gd name="connsiteX1" fmla="*/ 235671 w 1282046"/>
                <a:gd name="connsiteY1" fmla="*/ 227548 h 519779"/>
                <a:gd name="connsiteX2" fmla="*/ 490194 w 1282046"/>
                <a:gd name="connsiteY2" fmla="*/ 76720 h 519779"/>
                <a:gd name="connsiteX3" fmla="*/ 782426 w 1282046"/>
                <a:gd name="connsiteY3" fmla="*/ 1307 h 519779"/>
                <a:gd name="connsiteX4" fmla="*/ 1084083 w 1282046"/>
                <a:gd name="connsiteY4" fmla="*/ 29585 h 519779"/>
                <a:gd name="connsiteX5" fmla="*/ 1282046 w 1282046"/>
                <a:gd name="connsiteY5" fmla="*/ 39013 h 519779"/>
                <a:gd name="connsiteX0" fmla="*/ 0 w 1282046"/>
                <a:gd name="connsiteY0" fmla="*/ 539296 h 539296"/>
                <a:gd name="connsiteX1" fmla="*/ 235671 w 1282046"/>
                <a:gd name="connsiteY1" fmla="*/ 247065 h 539296"/>
                <a:gd name="connsiteX2" fmla="*/ 490194 w 1282046"/>
                <a:gd name="connsiteY2" fmla="*/ 96237 h 539296"/>
                <a:gd name="connsiteX3" fmla="*/ 782426 w 1282046"/>
                <a:gd name="connsiteY3" fmla="*/ 20824 h 539296"/>
                <a:gd name="connsiteX4" fmla="*/ 1093509 w 1282046"/>
                <a:gd name="connsiteY4" fmla="*/ 1968 h 539296"/>
                <a:gd name="connsiteX5" fmla="*/ 1282046 w 1282046"/>
                <a:gd name="connsiteY5" fmla="*/ 58530 h 539296"/>
                <a:gd name="connsiteX0" fmla="*/ 0 w 1282046"/>
                <a:gd name="connsiteY0" fmla="*/ 540955 h 540955"/>
                <a:gd name="connsiteX1" fmla="*/ 235671 w 1282046"/>
                <a:gd name="connsiteY1" fmla="*/ 248724 h 540955"/>
                <a:gd name="connsiteX2" fmla="*/ 490194 w 1282046"/>
                <a:gd name="connsiteY2" fmla="*/ 97896 h 540955"/>
                <a:gd name="connsiteX3" fmla="*/ 782426 w 1282046"/>
                <a:gd name="connsiteY3" fmla="*/ 22483 h 540955"/>
                <a:gd name="connsiteX4" fmla="*/ 1093509 w 1282046"/>
                <a:gd name="connsiteY4" fmla="*/ 3627 h 540955"/>
                <a:gd name="connsiteX5" fmla="*/ 1282046 w 1282046"/>
                <a:gd name="connsiteY5" fmla="*/ 3628 h 540955"/>
                <a:gd name="connsiteX0" fmla="*/ 0 w 1282046"/>
                <a:gd name="connsiteY0" fmla="*/ 584622 h 584622"/>
                <a:gd name="connsiteX1" fmla="*/ 235671 w 1282046"/>
                <a:gd name="connsiteY1" fmla="*/ 292391 h 584622"/>
                <a:gd name="connsiteX2" fmla="*/ 490194 w 1282046"/>
                <a:gd name="connsiteY2" fmla="*/ 141563 h 584622"/>
                <a:gd name="connsiteX3" fmla="*/ 782426 w 1282046"/>
                <a:gd name="connsiteY3" fmla="*/ 66150 h 584622"/>
                <a:gd name="connsiteX4" fmla="*/ 1093509 w 1282046"/>
                <a:gd name="connsiteY4" fmla="*/ 160 h 584622"/>
                <a:gd name="connsiteX5" fmla="*/ 1282046 w 1282046"/>
                <a:gd name="connsiteY5" fmla="*/ 47295 h 584622"/>
                <a:gd name="connsiteX0" fmla="*/ 0 w 1329180"/>
                <a:gd name="connsiteY0" fmla="*/ 632348 h 632348"/>
                <a:gd name="connsiteX1" fmla="*/ 235671 w 1329180"/>
                <a:gd name="connsiteY1" fmla="*/ 340117 h 632348"/>
                <a:gd name="connsiteX2" fmla="*/ 490194 w 1329180"/>
                <a:gd name="connsiteY2" fmla="*/ 189289 h 632348"/>
                <a:gd name="connsiteX3" fmla="*/ 782426 w 1329180"/>
                <a:gd name="connsiteY3" fmla="*/ 113876 h 632348"/>
                <a:gd name="connsiteX4" fmla="*/ 1093509 w 1329180"/>
                <a:gd name="connsiteY4" fmla="*/ 47886 h 632348"/>
                <a:gd name="connsiteX5" fmla="*/ 1329180 w 1329180"/>
                <a:gd name="connsiteY5" fmla="*/ 753 h 632348"/>
                <a:gd name="connsiteX0" fmla="*/ 0 w 1329180"/>
                <a:gd name="connsiteY0" fmla="*/ 632295 h 632295"/>
                <a:gd name="connsiteX1" fmla="*/ 235671 w 1329180"/>
                <a:gd name="connsiteY1" fmla="*/ 340064 h 632295"/>
                <a:gd name="connsiteX2" fmla="*/ 490194 w 1329180"/>
                <a:gd name="connsiteY2" fmla="*/ 189236 h 632295"/>
                <a:gd name="connsiteX3" fmla="*/ 791853 w 1329180"/>
                <a:gd name="connsiteY3" fmla="*/ 94969 h 632295"/>
                <a:gd name="connsiteX4" fmla="*/ 1093509 w 1329180"/>
                <a:gd name="connsiteY4" fmla="*/ 47833 h 632295"/>
                <a:gd name="connsiteX5" fmla="*/ 1329180 w 1329180"/>
                <a:gd name="connsiteY5" fmla="*/ 700 h 632295"/>
                <a:gd name="connsiteX0" fmla="*/ 0 w 1329180"/>
                <a:gd name="connsiteY0" fmla="*/ 632295 h 632295"/>
                <a:gd name="connsiteX1" fmla="*/ 235671 w 1329180"/>
                <a:gd name="connsiteY1" fmla="*/ 340064 h 632295"/>
                <a:gd name="connsiteX2" fmla="*/ 490194 w 1329180"/>
                <a:gd name="connsiteY2" fmla="*/ 189236 h 632295"/>
                <a:gd name="connsiteX3" fmla="*/ 791853 w 1329180"/>
                <a:gd name="connsiteY3" fmla="*/ 94969 h 632295"/>
                <a:gd name="connsiteX4" fmla="*/ 1093509 w 1329180"/>
                <a:gd name="connsiteY4" fmla="*/ 47833 h 632295"/>
                <a:gd name="connsiteX5" fmla="*/ 1329180 w 1329180"/>
                <a:gd name="connsiteY5" fmla="*/ 700 h 632295"/>
                <a:gd name="connsiteX0" fmla="*/ 0 w 1348034"/>
                <a:gd name="connsiteY0" fmla="*/ 604865 h 604865"/>
                <a:gd name="connsiteX1" fmla="*/ 235671 w 1348034"/>
                <a:gd name="connsiteY1" fmla="*/ 312634 h 604865"/>
                <a:gd name="connsiteX2" fmla="*/ 490194 w 1348034"/>
                <a:gd name="connsiteY2" fmla="*/ 161806 h 604865"/>
                <a:gd name="connsiteX3" fmla="*/ 791853 w 1348034"/>
                <a:gd name="connsiteY3" fmla="*/ 67539 h 604865"/>
                <a:gd name="connsiteX4" fmla="*/ 1093509 w 1348034"/>
                <a:gd name="connsiteY4" fmla="*/ 20403 h 604865"/>
                <a:gd name="connsiteX5" fmla="*/ 1348034 w 1348034"/>
                <a:gd name="connsiteY5" fmla="*/ 1551 h 60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8034" h="604865">
                  <a:moveTo>
                    <a:pt x="0" y="604865"/>
                  </a:moveTo>
                  <a:cubicBezTo>
                    <a:pt x="52633" y="520023"/>
                    <a:pt x="144546" y="395903"/>
                    <a:pt x="235671" y="312634"/>
                  </a:cubicBezTo>
                  <a:cubicBezTo>
                    <a:pt x="326796" y="229365"/>
                    <a:pt x="397497" y="202655"/>
                    <a:pt x="490194" y="161806"/>
                  </a:cubicBezTo>
                  <a:cubicBezTo>
                    <a:pt x="582891" y="120957"/>
                    <a:pt x="691300" y="91106"/>
                    <a:pt x="791853" y="67539"/>
                  </a:cubicBezTo>
                  <a:cubicBezTo>
                    <a:pt x="892406" y="43972"/>
                    <a:pt x="1000812" y="31401"/>
                    <a:pt x="1093509" y="20403"/>
                  </a:cubicBezTo>
                  <a:cubicBezTo>
                    <a:pt x="1186206" y="9405"/>
                    <a:pt x="1309541" y="-4734"/>
                    <a:pt x="1348034" y="155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grpSp>
          <p:nvGrpSpPr>
            <p:cNvPr id="33" name="Group 32"/>
            <p:cNvGrpSpPr/>
            <p:nvPr/>
          </p:nvGrpSpPr>
          <p:grpSpPr>
            <a:xfrm>
              <a:off x="5546830" y="973058"/>
              <a:ext cx="2017096" cy="1254773"/>
              <a:chOff x="1921722" y="2672593"/>
              <a:chExt cx="2017096" cy="1254773"/>
            </a:xfrm>
          </p:grpSpPr>
          <p:grpSp>
            <p:nvGrpSpPr>
              <p:cNvPr id="34" name="Group 33"/>
              <p:cNvGrpSpPr/>
              <p:nvPr/>
            </p:nvGrpSpPr>
            <p:grpSpPr>
              <a:xfrm>
                <a:off x="1921722" y="2672593"/>
                <a:ext cx="1956089" cy="914400"/>
                <a:chOff x="1921722" y="2672593"/>
                <a:chExt cx="1956089" cy="914400"/>
              </a:xfrm>
            </p:grpSpPr>
            <p:grpSp>
              <p:nvGrpSpPr>
                <p:cNvPr id="36" name="Group 35"/>
                <p:cNvGrpSpPr/>
                <p:nvPr/>
              </p:nvGrpSpPr>
              <p:grpSpPr>
                <a:xfrm>
                  <a:off x="2658611" y="2672593"/>
                  <a:ext cx="1219200" cy="914400"/>
                  <a:chOff x="2658611" y="2672593"/>
                  <a:chExt cx="1219200" cy="914400"/>
                </a:xfrm>
              </p:grpSpPr>
              <p:cxnSp>
                <p:nvCxnSpPr>
                  <p:cNvPr id="38" name="Straight Arrow Connector 37"/>
                  <p:cNvCxnSpPr/>
                  <p:nvPr/>
                </p:nvCxnSpPr>
                <p:spPr>
                  <a:xfrm flipV="1">
                    <a:off x="2667000" y="2672593"/>
                    <a:ext cx="0" cy="914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flipV="1">
                    <a:off x="3268211" y="2953984"/>
                    <a:ext cx="0" cy="1219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37" name="TextBox 36"/>
                    <p:cNvSpPr txBox="1"/>
                    <p:nvPr/>
                  </p:nvSpPr>
                  <p:spPr>
                    <a:xfrm>
                      <a:off x="1921722" y="2992963"/>
                      <a:ext cx="461665" cy="375487"/>
                    </a:xfrm>
                    <a:prstGeom prst="rect">
                      <a:avLst/>
                    </a:prstGeom>
                    <a:noFill/>
                  </p:spPr>
                  <p:txBody>
                    <a:bodyPr vert="vert270" wrap="non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0000CC"/>
                                    </a:solidFill>
                                    <a:latin typeface="Cambria Math" panose="02040503050406030204" pitchFamily="18" charset="0"/>
                                  </a:rPr>
                                </m:ctrlPr>
                              </m:sSubPr>
                              <m:e>
                                <m:r>
                                  <a:rPr lang="en-US" i="1">
                                    <a:solidFill>
                                      <a:srgbClr val="0000CC"/>
                                    </a:solidFill>
                                    <a:latin typeface="Cambria Math" panose="02040503050406030204" pitchFamily="18" charset="0"/>
                                  </a:rPr>
                                  <m:t>𝑆</m:t>
                                </m:r>
                              </m:e>
                              <m:sub>
                                <m:r>
                                  <a:rPr lang="en-US" i="1">
                                    <a:solidFill>
                                      <a:srgbClr val="0000CC"/>
                                    </a:solidFill>
                                    <a:latin typeface="Cambria Math" panose="02040503050406030204" pitchFamily="18" charset="0"/>
                                  </a:rPr>
                                  <m:t>2</m:t>
                                </m:r>
                              </m:sub>
                            </m:sSub>
                          </m:oMath>
                        </m:oMathPara>
                      </a14:m>
                      <a:endParaRPr lang="en-US" dirty="0">
                        <a:solidFill>
                          <a:srgbClr val="0000CC"/>
                        </a:solidFill>
                        <a:latin typeface="Arial" panose="020B0604020202020204" pitchFamily="34" charset="0"/>
                      </a:endParaRPr>
                    </a:p>
                  </p:txBody>
                </p:sp>
              </mc:Choice>
              <mc:Fallback>
                <p:sp>
                  <p:nvSpPr>
                    <p:cNvPr id="37" name="TextBox 36"/>
                    <p:cNvSpPr txBox="1">
                      <a:spLocks noRot="1" noChangeAspect="1" noMove="1" noResize="1" noEditPoints="1" noAdjustHandles="1" noChangeArrowheads="1" noChangeShapeType="1" noTextEdit="1"/>
                    </p:cNvSpPr>
                    <p:nvPr/>
                  </p:nvSpPr>
                  <p:spPr>
                    <a:xfrm>
                      <a:off x="1921722" y="2992963"/>
                      <a:ext cx="461665" cy="375487"/>
                    </a:xfrm>
                    <a:prstGeom prst="rect">
                      <a:avLst/>
                    </a:prstGeom>
                    <a:blipFill>
                      <a:blip r:embed="rId7"/>
                      <a:stretch>
                        <a:fillRect/>
                      </a:stretch>
                    </a:blipFill>
                  </p:spPr>
                  <p:txBody>
                    <a:bodyPr/>
                    <a:lstStyle/>
                    <a:p>
                      <a:r>
                        <a:rPr lang="en-US">
                          <a:noFill/>
                        </a:rPr>
                        <a:t> </a:t>
                      </a:r>
                    </a:p>
                  </p:txBody>
                </p:sp>
              </mc:Fallback>
            </mc:AlternateContent>
          </p:grpSp>
          <p:sp>
            <p:nvSpPr>
              <p:cNvPr id="35" name="TextBox 34"/>
              <p:cNvSpPr txBox="1"/>
              <p:nvPr/>
            </p:nvSpPr>
            <p:spPr>
              <a:xfrm>
                <a:off x="2597603" y="3558034"/>
                <a:ext cx="134121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0000CC"/>
                    </a:solidFill>
                    <a:latin typeface="Arial" panose="020B0604020202020204" pitchFamily="34" charset="0"/>
                  </a:rPr>
                  <a:t>A</a:t>
                </a:r>
                <a:endParaRPr lang="en-US" dirty="0">
                  <a:solidFill>
                    <a:srgbClr val="0000CC"/>
                  </a:solidFill>
                  <a:latin typeface="Arial" panose="020B0604020202020204" pitchFamily="34" charset="0"/>
                </a:endParaRPr>
              </a:p>
            </p:txBody>
          </p:sp>
        </p:grpSp>
      </p:grpSp>
      <mc:AlternateContent xmlns:mc="http://schemas.openxmlformats.org/markup-compatibility/2006">
        <mc:Choice xmlns:a14="http://schemas.microsoft.com/office/drawing/2010/main" Requires="a14">
          <p:sp>
            <p:nvSpPr>
              <p:cNvPr id="6" name="TextBox 5"/>
              <p:cNvSpPr txBox="1"/>
              <p:nvPr/>
            </p:nvSpPr>
            <p:spPr>
              <a:xfrm>
                <a:off x="6585074" y="3381103"/>
                <a:ext cx="850361" cy="307777"/>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m:rPr>
                          <m:sty m:val="p"/>
                        </m:rPr>
                        <a:rPr lang="en-US" sz="2000">
                          <a:solidFill>
                            <a:srgbClr val="0000CC"/>
                          </a:solidFill>
                          <a:latin typeface="Cambria Math" panose="02040503050406030204" pitchFamily="18" charset="0"/>
                        </a:rPr>
                        <m:t>A</m:t>
                      </m:r>
                      <m:r>
                        <a:rPr lang="en-US" sz="2000" i="1">
                          <a:solidFill>
                            <a:srgbClr val="0000CC"/>
                          </a:solidFill>
                          <a:latin typeface="Cambria Math" panose="02040503050406030204" pitchFamily="18" charset="0"/>
                          <a:ea typeface="Cambria Math" panose="02040503050406030204" pitchFamily="18" charset="0"/>
                        </a:rPr>
                        <m:t>⊸</m:t>
                      </m:r>
                      <m:sSub>
                        <m:sSubPr>
                          <m:ctrlPr>
                            <a:rPr lang="en-US" sz="2000" i="1">
                              <a:solidFill>
                                <a:srgbClr val="0000CC"/>
                              </a:solidFill>
                              <a:latin typeface="Cambria Math" panose="02040503050406030204" pitchFamily="18" charset="0"/>
                              <a:ea typeface="Cambria Math" panose="02040503050406030204" pitchFamily="18" charset="0"/>
                            </a:rPr>
                          </m:ctrlPr>
                        </m:sSubPr>
                        <m:e>
                          <m:r>
                            <a:rPr lang="en-US" sz="2000" i="1">
                              <a:solidFill>
                                <a:srgbClr val="0000CC"/>
                              </a:solidFill>
                              <a:latin typeface="Cambria Math" panose="02040503050406030204" pitchFamily="18" charset="0"/>
                              <a:ea typeface="Cambria Math" panose="02040503050406030204" pitchFamily="18" charset="0"/>
                            </a:rPr>
                            <m:t>𝑆</m:t>
                          </m:r>
                        </m:e>
                        <m:sub>
                          <m:r>
                            <a:rPr lang="en-US" sz="2000" i="1">
                              <a:solidFill>
                                <a:srgbClr val="0000CC"/>
                              </a:solidFill>
                              <a:latin typeface="Cambria Math" panose="02040503050406030204" pitchFamily="18" charset="0"/>
                              <a:ea typeface="Cambria Math" panose="02040503050406030204" pitchFamily="18" charset="0"/>
                            </a:rPr>
                            <m:t>2</m:t>
                          </m:r>
                        </m:sub>
                      </m:sSub>
                    </m:oMath>
                  </m:oMathPara>
                </a14:m>
                <a:endParaRPr lang="en-US" sz="2000" dirty="0">
                  <a:solidFill>
                    <a:srgbClr val="0000CC"/>
                  </a:solidFill>
                  <a:latin typeface="Arial" panose="020B0604020202020204" pitchFamily="34"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6585074" y="3381103"/>
                <a:ext cx="850361" cy="307777"/>
              </a:xfrm>
              <a:prstGeom prst="rect">
                <a:avLst/>
              </a:prstGeom>
              <a:blipFill>
                <a:blip r:embed="rId8"/>
                <a:stretch>
                  <a:fillRect l="-5714" r="-1429"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p:cNvSpPr txBox="1"/>
              <p:nvPr/>
            </p:nvSpPr>
            <p:spPr>
              <a:xfrm>
                <a:off x="6585073" y="5607462"/>
                <a:ext cx="786241" cy="307777"/>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m:rPr>
                          <m:sty m:val="p"/>
                        </m:rPr>
                        <a:rPr lang="en-US" sz="2000">
                          <a:solidFill>
                            <a:srgbClr val="0000CC"/>
                          </a:solidFill>
                          <a:latin typeface="Cambria Math" panose="02040503050406030204" pitchFamily="18" charset="0"/>
                        </a:rPr>
                        <m:t>R</m:t>
                      </m:r>
                      <m:r>
                        <a:rPr lang="en-US" sz="2000" i="1">
                          <a:solidFill>
                            <a:srgbClr val="0000CC"/>
                          </a:solidFill>
                          <a:latin typeface="Cambria Math" panose="02040503050406030204" pitchFamily="18" charset="0"/>
                          <a:ea typeface="Cambria Math" panose="02040503050406030204" pitchFamily="18" charset="0"/>
                        </a:rPr>
                        <m:t>⊣</m:t>
                      </m:r>
                      <m:sSub>
                        <m:sSubPr>
                          <m:ctrlPr>
                            <a:rPr lang="en-US" sz="2000" i="1">
                              <a:solidFill>
                                <a:srgbClr val="0000CC"/>
                              </a:solidFill>
                              <a:latin typeface="Cambria Math" panose="02040503050406030204" pitchFamily="18" charset="0"/>
                              <a:ea typeface="Cambria Math" panose="02040503050406030204" pitchFamily="18" charset="0"/>
                            </a:rPr>
                          </m:ctrlPr>
                        </m:sSubPr>
                        <m:e>
                          <m:r>
                            <a:rPr lang="en-US" sz="2000" i="1">
                              <a:solidFill>
                                <a:srgbClr val="0000CC"/>
                              </a:solidFill>
                              <a:latin typeface="Cambria Math" panose="02040503050406030204" pitchFamily="18" charset="0"/>
                              <a:ea typeface="Cambria Math" panose="02040503050406030204" pitchFamily="18" charset="0"/>
                            </a:rPr>
                            <m:t>𝑆</m:t>
                          </m:r>
                        </m:e>
                        <m:sub>
                          <m:r>
                            <a:rPr lang="en-US" sz="2000" i="1">
                              <a:solidFill>
                                <a:srgbClr val="0000CC"/>
                              </a:solidFill>
                              <a:latin typeface="Cambria Math" panose="02040503050406030204" pitchFamily="18" charset="0"/>
                              <a:ea typeface="Cambria Math" panose="02040503050406030204" pitchFamily="18" charset="0"/>
                            </a:rPr>
                            <m:t>2</m:t>
                          </m:r>
                        </m:sub>
                      </m:sSub>
                    </m:oMath>
                  </m:oMathPara>
                </a14:m>
                <a:endParaRPr lang="en-US" sz="2000" dirty="0">
                  <a:solidFill>
                    <a:srgbClr val="0000CC"/>
                  </a:solidFill>
                  <a:latin typeface="Arial" panose="020B0604020202020204" pitchFamily="34" charset="0"/>
                </a:endParaRPr>
              </a:p>
            </p:txBody>
          </p:sp>
        </mc:Choice>
        <mc:Fallback>
          <p:sp>
            <p:nvSpPr>
              <p:cNvPr id="40" name="TextBox 39"/>
              <p:cNvSpPr txBox="1">
                <a:spLocks noRot="1" noChangeAspect="1" noMove="1" noResize="1" noEditPoints="1" noAdjustHandles="1" noChangeArrowheads="1" noChangeShapeType="1" noTextEdit="1"/>
              </p:cNvSpPr>
              <p:nvPr/>
            </p:nvSpPr>
            <p:spPr>
              <a:xfrm>
                <a:off x="6585073" y="5607462"/>
                <a:ext cx="786241" cy="307777"/>
              </a:xfrm>
              <a:prstGeom prst="rect">
                <a:avLst/>
              </a:prstGeom>
              <a:blipFill>
                <a:blip r:embed="rId9"/>
                <a:stretch>
                  <a:fillRect l="-6202" r="-2326" b="-20000"/>
                </a:stretch>
              </a:blipFill>
            </p:spPr>
            <p:txBody>
              <a:bodyPr/>
              <a:lstStyle/>
              <a:p>
                <a:r>
                  <a:rPr lang="en-US">
                    <a:noFill/>
                  </a:rPr>
                  <a:t> </a:t>
                </a:r>
              </a:p>
            </p:txBody>
          </p:sp>
        </mc:Fallback>
      </mc:AlternateContent>
      <p:grpSp>
        <p:nvGrpSpPr>
          <p:cNvPr id="50" name="Group 49"/>
          <p:cNvGrpSpPr/>
          <p:nvPr/>
        </p:nvGrpSpPr>
        <p:grpSpPr>
          <a:xfrm>
            <a:off x="7797502" y="5192895"/>
            <a:ext cx="2109382" cy="1254773"/>
            <a:chOff x="5546830" y="973058"/>
            <a:chExt cx="2109382" cy="1254773"/>
          </a:xfrm>
        </p:grpSpPr>
        <p:sp>
          <p:nvSpPr>
            <p:cNvPr id="51" name="Freeform 50"/>
            <p:cNvSpPr/>
            <p:nvPr/>
          </p:nvSpPr>
          <p:spPr>
            <a:xfrm flipV="1">
              <a:off x="6308178" y="1231714"/>
              <a:ext cx="1348034" cy="604865"/>
            </a:xfrm>
            <a:custGeom>
              <a:avLst/>
              <a:gdLst>
                <a:gd name="connsiteX0" fmla="*/ 0 w 1263192"/>
                <a:gd name="connsiteY0" fmla="*/ 472175 h 509202"/>
                <a:gd name="connsiteX1" fmla="*/ 226244 w 1263192"/>
                <a:gd name="connsiteY1" fmla="*/ 491029 h 509202"/>
                <a:gd name="connsiteX2" fmla="*/ 499621 w 1263192"/>
                <a:gd name="connsiteY2" fmla="*/ 245932 h 509202"/>
                <a:gd name="connsiteX3" fmla="*/ 650450 w 1263192"/>
                <a:gd name="connsiteY3" fmla="*/ 29116 h 509202"/>
                <a:gd name="connsiteX4" fmla="*/ 1084083 w 1263192"/>
                <a:gd name="connsiteY4" fmla="*/ 835 h 509202"/>
                <a:gd name="connsiteX5" fmla="*/ 1263192 w 1263192"/>
                <a:gd name="connsiteY5" fmla="*/ 10262 h 509202"/>
                <a:gd name="connsiteX0" fmla="*/ 0 w 1263192"/>
                <a:gd name="connsiteY0" fmla="*/ 474333 h 507873"/>
                <a:gd name="connsiteX1" fmla="*/ 226244 w 1263192"/>
                <a:gd name="connsiteY1" fmla="*/ 493187 h 507873"/>
                <a:gd name="connsiteX2" fmla="*/ 499621 w 1263192"/>
                <a:gd name="connsiteY2" fmla="*/ 295224 h 507873"/>
                <a:gd name="connsiteX3" fmla="*/ 650450 w 1263192"/>
                <a:gd name="connsiteY3" fmla="*/ 31274 h 507873"/>
                <a:gd name="connsiteX4" fmla="*/ 1084083 w 1263192"/>
                <a:gd name="connsiteY4" fmla="*/ 2993 h 507873"/>
                <a:gd name="connsiteX5" fmla="*/ 1263192 w 1263192"/>
                <a:gd name="connsiteY5" fmla="*/ 12420 h 507873"/>
                <a:gd name="connsiteX0" fmla="*/ 0 w 1263192"/>
                <a:gd name="connsiteY0" fmla="*/ 474333 h 507873"/>
                <a:gd name="connsiteX1" fmla="*/ 226244 w 1263192"/>
                <a:gd name="connsiteY1" fmla="*/ 493187 h 507873"/>
                <a:gd name="connsiteX2" fmla="*/ 499621 w 1263192"/>
                <a:gd name="connsiteY2" fmla="*/ 295224 h 507873"/>
                <a:gd name="connsiteX3" fmla="*/ 716438 w 1263192"/>
                <a:gd name="connsiteY3" fmla="*/ 31274 h 507873"/>
                <a:gd name="connsiteX4" fmla="*/ 1084083 w 1263192"/>
                <a:gd name="connsiteY4" fmla="*/ 2993 h 507873"/>
                <a:gd name="connsiteX5" fmla="*/ 1263192 w 1263192"/>
                <a:gd name="connsiteY5" fmla="*/ 12420 h 507873"/>
                <a:gd name="connsiteX0" fmla="*/ 0 w 1263192"/>
                <a:gd name="connsiteY0" fmla="*/ 473255 h 508190"/>
                <a:gd name="connsiteX1" fmla="*/ 226244 w 1263192"/>
                <a:gd name="connsiteY1" fmla="*/ 492109 h 508190"/>
                <a:gd name="connsiteX2" fmla="*/ 556182 w 1263192"/>
                <a:gd name="connsiteY2" fmla="*/ 275293 h 508190"/>
                <a:gd name="connsiteX3" fmla="*/ 716438 w 1263192"/>
                <a:gd name="connsiteY3" fmla="*/ 30196 h 508190"/>
                <a:gd name="connsiteX4" fmla="*/ 1084083 w 1263192"/>
                <a:gd name="connsiteY4" fmla="*/ 1915 h 508190"/>
                <a:gd name="connsiteX5" fmla="*/ 1263192 w 1263192"/>
                <a:gd name="connsiteY5" fmla="*/ 11342 h 508190"/>
                <a:gd name="connsiteX0" fmla="*/ 0 w 1263192"/>
                <a:gd name="connsiteY0" fmla="*/ 463856 h 498791"/>
                <a:gd name="connsiteX1" fmla="*/ 226244 w 1263192"/>
                <a:gd name="connsiteY1" fmla="*/ 482710 h 498791"/>
                <a:gd name="connsiteX2" fmla="*/ 556182 w 1263192"/>
                <a:gd name="connsiteY2" fmla="*/ 265894 h 498791"/>
                <a:gd name="connsiteX3" fmla="*/ 716438 w 1263192"/>
                <a:gd name="connsiteY3" fmla="*/ 20797 h 498791"/>
                <a:gd name="connsiteX4" fmla="*/ 1084083 w 1263192"/>
                <a:gd name="connsiteY4" fmla="*/ 11370 h 498791"/>
                <a:gd name="connsiteX5" fmla="*/ 1263192 w 1263192"/>
                <a:gd name="connsiteY5" fmla="*/ 1943 h 498791"/>
                <a:gd name="connsiteX0" fmla="*/ 0 w 1263192"/>
                <a:gd name="connsiteY0" fmla="*/ 463805 h 498740"/>
                <a:gd name="connsiteX1" fmla="*/ 226244 w 1263192"/>
                <a:gd name="connsiteY1" fmla="*/ 482659 h 498740"/>
                <a:gd name="connsiteX2" fmla="*/ 556182 w 1263192"/>
                <a:gd name="connsiteY2" fmla="*/ 265843 h 498740"/>
                <a:gd name="connsiteX3" fmla="*/ 772999 w 1263192"/>
                <a:gd name="connsiteY3" fmla="*/ 30173 h 498740"/>
                <a:gd name="connsiteX4" fmla="*/ 1084083 w 1263192"/>
                <a:gd name="connsiteY4" fmla="*/ 11319 h 498740"/>
                <a:gd name="connsiteX5" fmla="*/ 1263192 w 1263192"/>
                <a:gd name="connsiteY5" fmla="*/ 1892 h 498740"/>
                <a:gd name="connsiteX0" fmla="*/ 0 w 1263192"/>
                <a:gd name="connsiteY0" fmla="*/ 463805 h 486816"/>
                <a:gd name="connsiteX1" fmla="*/ 367646 w 1263192"/>
                <a:gd name="connsiteY1" fmla="*/ 463805 h 486816"/>
                <a:gd name="connsiteX2" fmla="*/ 556182 w 1263192"/>
                <a:gd name="connsiteY2" fmla="*/ 265843 h 486816"/>
                <a:gd name="connsiteX3" fmla="*/ 772999 w 1263192"/>
                <a:gd name="connsiteY3" fmla="*/ 30173 h 486816"/>
                <a:gd name="connsiteX4" fmla="*/ 1084083 w 1263192"/>
                <a:gd name="connsiteY4" fmla="*/ 11319 h 486816"/>
                <a:gd name="connsiteX5" fmla="*/ 1263192 w 1263192"/>
                <a:gd name="connsiteY5" fmla="*/ 1892 h 486816"/>
                <a:gd name="connsiteX0" fmla="*/ 0 w 1263192"/>
                <a:gd name="connsiteY0" fmla="*/ 463805 h 486816"/>
                <a:gd name="connsiteX1" fmla="*/ 414780 w 1263192"/>
                <a:gd name="connsiteY1" fmla="*/ 463805 h 486816"/>
                <a:gd name="connsiteX2" fmla="*/ 556182 w 1263192"/>
                <a:gd name="connsiteY2" fmla="*/ 265843 h 486816"/>
                <a:gd name="connsiteX3" fmla="*/ 772999 w 1263192"/>
                <a:gd name="connsiteY3" fmla="*/ 30173 h 486816"/>
                <a:gd name="connsiteX4" fmla="*/ 1084083 w 1263192"/>
                <a:gd name="connsiteY4" fmla="*/ 11319 h 486816"/>
                <a:gd name="connsiteX5" fmla="*/ 1263192 w 1263192"/>
                <a:gd name="connsiteY5" fmla="*/ 1892 h 486816"/>
                <a:gd name="connsiteX0" fmla="*/ 0 w 1263192"/>
                <a:gd name="connsiteY0" fmla="*/ 478598 h 501609"/>
                <a:gd name="connsiteX1" fmla="*/ 414780 w 1263192"/>
                <a:gd name="connsiteY1" fmla="*/ 478598 h 501609"/>
                <a:gd name="connsiteX2" fmla="*/ 556182 w 1263192"/>
                <a:gd name="connsiteY2" fmla="*/ 280636 h 501609"/>
                <a:gd name="connsiteX3" fmla="*/ 772999 w 1263192"/>
                <a:gd name="connsiteY3" fmla="*/ 16686 h 501609"/>
                <a:gd name="connsiteX4" fmla="*/ 1084083 w 1263192"/>
                <a:gd name="connsiteY4" fmla="*/ 26112 h 501609"/>
                <a:gd name="connsiteX5" fmla="*/ 1263192 w 1263192"/>
                <a:gd name="connsiteY5" fmla="*/ 16685 h 501609"/>
                <a:gd name="connsiteX0" fmla="*/ 0 w 1263192"/>
                <a:gd name="connsiteY0" fmla="*/ 494442 h 517453"/>
                <a:gd name="connsiteX1" fmla="*/ 414780 w 1263192"/>
                <a:gd name="connsiteY1" fmla="*/ 494442 h 517453"/>
                <a:gd name="connsiteX2" fmla="*/ 556182 w 1263192"/>
                <a:gd name="connsiteY2" fmla="*/ 296480 h 517453"/>
                <a:gd name="connsiteX3" fmla="*/ 772999 w 1263192"/>
                <a:gd name="connsiteY3" fmla="*/ 32530 h 517453"/>
                <a:gd name="connsiteX4" fmla="*/ 1084083 w 1263192"/>
                <a:gd name="connsiteY4" fmla="*/ 4248 h 517453"/>
                <a:gd name="connsiteX5" fmla="*/ 1263192 w 1263192"/>
                <a:gd name="connsiteY5" fmla="*/ 32529 h 517453"/>
                <a:gd name="connsiteX0" fmla="*/ 0 w 1282046"/>
                <a:gd name="connsiteY0" fmla="*/ 493187 h 516198"/>
                <a:gd name="connsiteX1" fmla="*/ 414780 w 1282046"/>
                <a:gd name="connsiteY1" fmla="*/ 493187 h 516198"/>
                <a:gd name="connsiteX2" fmla="*/ 556182 w 1282046"/>
                <a:gd name="connsiteY2" fmla="*/ 295225 h 516198"/>
                <a:gd name="connsiteX3" fmla="*/ 772999 w 1282046"/>
                <a:gd name="connsiteY3" fmla="*/ 31275 h 516198"/>
                <a:gd name="connsiteX4" fmla="*/ 1084083 w 1282046"/>
                <a:gd name="connsiteY4" fmla="*/ 2993 h 516198"/>
                <a:gd name="connsiteX5" fmla="*/ 1282046 w 1282046"/>
                <a:gd name="connsiteY5" fmla="*/ 12421 h 516198"/>
                <a:gd name="connsiteX0" fmla="*/ 0 w 1282046"/>
                <a:gd name="connsiteY0" fmla="*/ 493187 h 495494"/>
                <a:gd name="connsiteX1" fmla="*/ 216817 w 1282046"/>
                <a:gd name="connsiteY1" fmla="*/ 248090 h 495494"/>
                <a:gd name="connsiteX2" fmla="*/ 556182 w 1282046"/>
                <a:gd name="connsiteY2" fmla="*/ 295225 h 495494"/>
                <a:gd name="connsiteX3" fmla="*/ 772999 w 1282046"/>
                <a:gd name="connsiteY3" fmla="*/ 31275 h 495494"/>
                <a:gd name="connsiteX4" fmla="*/ 1084083 w 1282046"/>
                <a:gd name="connsiteY4" fmla="*/ 2993 h 495494"/>
                <a:gd name="connsiteX5" fmla="*/ 1282046 w 1282046"/>
                <a:gd name="connsiteY5" fmla="*/ 12421 h 495494"/>
                <a:gd name="connsiteX0" fmla="*/ 0 w 1282046"/>
                <a:gd name="connsiteY0" fmla="*/ 491030 h 493754"/>
                <a:gd name="connsiteX1" fmla="*/ 216817 w 1282046"/>
                <a:gd name="connsiteY1" fmla="*/ 245933 h 493754"/>
                <a:gd name="connsiteX2" fmla="*/ 490194 w 1282046"/>
                <a:gd name="connsiteY2" fmla="*/ 47971 h 493754"/>
                <a:gd name="connsiteX3" fmla="*/ 772999 w 1282046"/>
                <a:gd name="connsiteY3" fmla="*/ 29118 h 493754"/>
                <a:gd name="connsiteX4" fmla="*/ 1084083 w 1282046"/>
                <a:gd name="connsiteY4" fmla="*/ 836 h 493754"/>
                <a:gd name="connsiteX5" fmla="*/ 1282046 w 1282046"/>
                <a:gd name="connsiteY5" fmla="*/ 10264 h 493754"/>
                <a:gd name="connsiteX0" fmla="*/ 0 w 1282046"/>
                <a:gd name="connsiteY0" fmla="*/ 519779 h 522503"/>
                <a:gd name="connsiteX1" fmla="*/ 216817 w 1282046"/>
                <a:gd name="connsiteY1" fmla="*/ 274682 h 522503"/>
                <a:gd name="connsiteX2" fmla="*/ 490194 w 1282046"/>
                <a:gd name="connsiteY2" fmla="*/ 76720 h 522503"/>
                <a:gd name="connsiteX3" fmla="*/ 782426 w 1282046"/>
                <a:gd name="connsiteY3" fmla="*/ 1307 h 522503"/>
                <a:gd name="connsiteX4" fmla="*/ 1084083 w 1282046"/>
                <a:gd name="connsiteY4" fmla="*/ 29585 h 522503"/>
                <a:gd name="connsiteX5" fmla="*/ 1282046 w 1282046"/>
                <a:gd name="connsiteY5" fmla="*/ 39013 h 522503"/>
                <a:gd name="connsiteX0" fmla="*/ 0 w 1282046"/>
                <a:gd name="connsiteY0" fmla="*/ 519779 h 522392"/>
                <a:gd name="connsiteX1" fmla="*/ 235671 w 1282046"/>
                <a:gd name="connsiteY1" fmla="*/ 265255 h 522392"/>
                <a:gd name="connsiteX2" fmla="*/ 490194 w 1282046"/>
                <a:gd name="connsiteY2" fmla="*/ 76720 h 522392"/>
                <a:gd name="connsiteX3" fmla="*/ 782426 w 1282046"/>
                <a:gd name="connsiteY3" fmla="*/ 1307 h 522392"/>
                <a:gd name="connsiteX4" fmla="*/ 1084083 w 1282046"/>
                <a:gd name="connsiteY4" fmla="*/ 29585 h 522392"/>
                <a:gd name="connsiteX5" fmla="*/ 1282046 w 1282046"/>
                <a:gd name="connsiteY5" fmla="*/ 39013 h 522392"/>
                <a:gd name="connsiteX0" fmla="*/ 0 w 1282046"/>
                <a:gd name="connsiteY0" fmla="*/ 519779 h 522025"/>
                <a:gd name="connsiteX1" fmla="*/ 235671 w 1282046"/>
                <a:gd name="connsiteY1" fmla="*/ 227548 h 522025"/>
                <a:gd name="connsiteX2" fmla="*/ 490194 w 1282046"/>
                <a:gd name="connsiteY2" fmla="*/ 76720 h 522025"/>
                <a:gd name="connsiteX3" fmla="*/ 782426 w 1282046"/>
                <a:gd name="connsiteY3" fmla="*/ 1307 h 522025"/>
                <a:gd name="connsiteX4" fmla="*/ 1084083 w 1282046"/>
                <a:gd name="connsiteY4" fmla="*/ 29585 h 522025"/>
                <a:gd name="connsiteX5" fmla="*/ 1282046 w 1282046"/>
                <a:gd name="connsiteY5" fmla="*/ 39013 h 522025"/>
                <a:gd name="connsiteX0" fmla="*/ 0 w 1282046"/>
                <a:gd name="connsiteY0" fmla="*/ 519779 h 522191"/>
                <a:gd name="connsiteX1" fmla="*/ 235671 w 1282046"/>
                <a:gd name="connsiteY1" fmla="*/ 227548 h 522191"/>
                <a:gd name="connsiteX2" fmla="*/ 490194 w 1282046"/>
                <a:gd name="connsiteY2" fmla="*/ 76720 h 522191"/>
                <a:gd name="connsiteX3" fmla="*/ 782426 w 1282046"/>
                <a:gd name="connsiteY3" fmla="*/ 1307 h 522191"/>
                <a:gd name="connsiteX4" fmla="*/ 1084083 w 1282046"/>
                <a:gd name="connsiteY4" fmla="*/ 29585 h 522191"/>
                <a:gd name="connsiteX5" fmla="*/ 1282046 w 1282046"/>
                <a:gd name="connsiteY5" fmla="*/ 39013 h 522191"/>
                <a:gd name="connsiteX0" fmla="*/ 0 w 1282046"/>
                <a:gd name="connsiteY0" fmla="*/ 519779 h 519779"/>
                <a:gd name="connsiteX1" fmla="*/ 235671 w 1282046"/>
                <a:gd name="connsiteY1" fmla="*/ 227548 h 519779"/>
                <a:gd name="connsiteX2" fmla="*/ 490194 w 1282046"/>
                <a:gd name="connsiteY2" fmla="*/ 76720 h 519779"/>
                <a:gd name="connsiteX3" fmla="*/ 782426 w 1282046"/>
                <a:gd name="connsiteY3" fmla="*/ 1307 h 519779"/>
                <a:gd name="connsiteX4" fmla="*/ 1084083 w 1282046"/>
                <a:gd name="connsiteY4" fmla="*/ 29585 h 519779"/>
                <a:gd name="connsiteX5" fmla="*/ 1282046 w 1282046"/>
                <a:gd name="connsiteY5" fmla="*/ 39013 h 519779"/>
                <a:gd name="connsiteX0" fmla="*/ 0 w 1282046"/>
                <a:gd name="connsiteY0" fmla="*/ 519779 h 519779"/>
                <a:gd name="connsiteX1" fmla="*/ 235671 w 1282046"/>
                <a:gd name="connsiteY1" fmla="*/ 227548 h 519779"/>
                <a:gd name="connsiteX2" fmla="*/ 490194 w 1282046"/>
                <a:gd name="connsiteY2" fmla="*/ 76720 h 519779"/>
                <a:gd name="connsiteX3" fmla="*/ 782426 w 1282046"/>
                <a:gd name="connsiteY3" fmla="*/ 1307 h 519779"/>
                <a:gd name="connsiteX4" fmla="*/ 1084083 w 1282046"/>
                <a:gd name="connsiteY4" fmla="*/ 29585 h 519779"/>
                <a:gd name="connsiteX5" fmla="*/ 1282046 w 1282046"/>
                <a:gd name="connsiteY5" fmla="*/ 39013 h 519779"/>
                <a:gd name="connsiteX0" fmla="*/ 0 w 1282046"/>
                <a:gd name="connsiteY0" fmla="*/ 519779 h 519779"/>
                <a:gd name="connsiteX1" fmla="*/ 235671 w 1282046"/>
                <a:gd name="connsiteY1" fmla="*/ 227548 h 519779"/>
                <a:gd name="connsiteX2" fmla="*/ 490194 w 1282046"/>
                <a:gd name="connsiteY2" fmla="*/ 76720 h 519779"/>
                <a:gd name="connsiteX3" fmla="*/ 782426 w 1282046"/>
                <a:gd name="connsiteY3" fmla="*/ 1307 h 519779"/>
                <a:gd name="connsiteX4" fmla="*/ 1084083 w 1282046"/>
                <a:gd name="connsiteY4" fmla="*/ 29585 h 519779"/>
                <a:gd name="connsiteX5" fmla="*/ 1282046 w 1282046"/>
                <a:gd name="connsiteY5" fmla="*/ 39013 h 519779"/>
                <a:gd name="connsiteX0" fmla="*/ 0 w 1282046"/>
                <a:gd name="connsiteY0" fmla="*/ 539296 h 539296"/>
                <a:gd name="connsiteX1" fmla="*/ 235671 w 1282046"/>
                <a:gd name="connsiteY1" fmla="*/ 247065 h 539296"/>
                <a:gd name="connsiteX2" fmla="*/ 490194 w 1282046"/>
                <a:gd name="connsiteY2" fmla="*/ 96237 h 539296"/>
                <a:gd name="connsiteX3" fmla="*/ 782426 w 1282046"/>
                <a:gd name="connsiteY3" fmla="*/ 20824 h 539296"/>
                <a:gd name="connsiteX4" fmla="*/ 1093509 w 1282046"/>
                <a:gd name="connsiteY4" fmla="*/ 1968 h 539296"/>
                <a:gd name="connsiteX5" fmla="*/ 1282046 w 1282046"/>
                <a:gd name="connsiteY5" fmla="*/ 58530 h 539296"/>
                <a:gd name="connsiteX0" fmla="*/ 0 w 1282046"/>
                <a:gd name="connsiteY0" fmla="*/ 540955 h 540955"/>
                <a:gd name="connsiteX1" fmla="*/ 235671 w 1282046"/>
                <a:gd name="connsiteY1" fmla="*/ 248724 h 540955"/>
                <a:gd name="connsiteX2" fmla="*/ 490194 w 1282046"/>
                <a:gd name="connsiteY2" fmla="*/ 97896 h 540955"/>
                <a:gd name="connsiteX3" fmla="*/ 782426 w 1282046"/>
                <a:gd name="connsiteY3" fmla="*/ 22483 h 540955"/>
                <a:gd name="connsiteX4" fmla="*/ 1093509 w 1282046"/>
                <a:gd name="connsiteY4" fmla="*/ 3627 h 540955"/>
                <a:gd name="connsiteX5" fmla="*/ 1282046 w 1282046"/>
                <a:gd name="connsiteY5" fmla="*/ 3628 h 540955"/>
                <a:gd name="connsiteX0" fmla="*/ 0 w 1282046"/>
                <a:gd name="connsiteY0" fmla="*/ 584622 h 584622"/>
                <a:gd name="connsiteX1" fmla="*/ 235671 w 1282046"/>
                <a:gd name="connsiteY1" fmla="*/ 292391 h 584622"/>
                <a:gd name="connsiteX2" fmla="*/ 490194 w 1282046"/>
                <a:gd name="connsiteY2" fmla="*/ 141563 h 584622"/>
                <a:gd name="connsiteX3" fmla="*/ 782426 w 1282046"/>
                <a:gd name="connsiteY3" fmla="*/ 66150 h 584622"/>
                <a:gd name="connsiteX4" fmla="*/ 1093509 w 1282046"/>
                <a:gd name="connsiteY4" fmla="*/ 160 h 584622"/>
                <a:gd name="connsiteX5" fmla="*/ 1282046 w 1282046"/>
                <a:gd name="connsiteY5" fmla="*/ 47295 h 584622"/>
                <a:gd name="connsiteX0" fmla="*/ 0 w 1329180"/>
                <a:gd name="connsiteY0" fmla="*/ 632348 h 632348"/>
                <a:gd name="connsiteX1" fmla="*/ 235671 w 1329180"/>
                <a:gd name="connsiteY1" fmla="*/ 340117 h 632348"/>
                <a:gd name="connsiteX2" fmla="*/ 490194 w 1329180"/>
                <a:gd name="connsiteY2" fmla="*/ 189289 h 632348"/>
                <a:gd name="connsiteX3" fmla="*/ 782426 w 1329180"/>
                <a:gd name="connsiteY3" fmla="*/ 113876 h 632348"/>
                <a:gd name="connsiteX4" fmla="*/ 1093509 w 1329180"/>
                <a:gd name="connsiteY4" fmla="*/ 47886 h 632348"/>
                <a:gd name="connsiteX5" fmla="*/ 1329180 w 1329180"/>
                <a:gd name="connsiteY5" fmla="*/ 753 h 632348"/>
                <a:gd name="connsiteX0" fmla="*/ 0 w 1329180"/>
                <a:gd name="connsiteY0" fmla="*/ 632295 h 632295"/>
                <a:gd name="connsiteX1" fmla="*/ 235671 w 1329180"/>
                <a:gd name="connsiteY1" fmla="*/ 340064 h 632295"/>
                <a:gd name="connsiteX2" fmla="*/ 490194 w 1329180"/>
                <a:gd name="connsiteY2" fmla="*/ 189236 h 632295"/>
                <a:gd name="connsiteX3" fmla="*/ 791853 w 1329180"/>
                <a:gd name="connsiteY3" fmla="*/ 94969 h 632295"/>
                <a:gd name="connsiteX4" fmla="*/ 1093509 w 1329180"/>
                <a:gd name="connsiteY4" fmla="*/ 47833 h 632295"/>
                <a:gd name="connsiteX5" fmla="*/ 1329180 w 1329180"/>
                <a:gd name="connsiteY5" fmla="*/ 700 h 632295"/>
                <a:gd name="connsiteX0" fmla="*/ 0 w 1329180"/>
                <a:gd name="connsiteY0" fmla="*/ 632295 h 632295"/>
                <a:gd name="connsiteX1" fmla="*/ 235671 w 1329180"/>
                <a:gd name="connsiteY1" fmla="*/ 340064 h 632295"/>
                <a:gd name="connsiteX2" fmla="*/ 490194 w 1329180"/>
                <a:gd name="connsiteY2" fmla="*/ 189236 h 632295"/>
                <a:gd name="connsiteX3" fmla="*/ 791853 w 1329180"/>
                <a:gd name="connsiteY3" fmla="*/ 94969 h 632295"/>
                <a:gd name="connsiteX4" fmla="*/ 1093509 w 1329180"/>
                <a:gd name="connsiteY4" fmla="*/ 47833 h 632295"/>
                <a:gd name="connsiteX5" fmla="*/ 1329180 w 1329180"/>
                <a:gd name="connsiteY5" fmla="*/ 700 h 632295"/>
                <a:gd name="connsiteX0" fmla="*/ 0 w 1348034"/>
                <a:gd name="connsiteY0" fmla="*/ 604865 h 604865"/>
                <a:gd name="connsiteX1" fmla="*/ 235671 w 1348034"/>
                <a:gd name="connsiteY1" fmla="*/ 312634 h 604865"/>
                <a:gd name="connsiteX2" fmla="*/ 490194 w 1348034"/>
                <a:gd name="connsiteY2" fmla="*/ 161806 h 604865"/>
                <a:gd name="connsiteX3" fmla="*/ 791853 w 1348034"/>
                <a:gd name="connsiteY3" fmla="*/ 67539 h 604865"/>
                <a:gd name="connsiteX4" fmla="*/ 1093509 w 1348034"/>
                <a:gd name="connsiteY4" fmla="*/ 20403 h 604865"/>
                <a:gd name="connsiteX5" fmla="*/ 1348034 w 1348034"/>
                <a:gd name="connsiteY5" fmla="*/ 1551 h 60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8034" h="604865">
                  <a:moveTo>
                    <a:pt x="0" y="604865"/>
                  </a:moveTo>
                  <a:cubicBezTo>
                    <a:pt x="52633" y="520023"/>
                    <a:pt x="144546" y="395903"/>
                    <a:pt x="235671" y="312634"/>
                  </a:cubicBezTo>
                  <a:cubicBezTo>
                    <a:pt x="326796" y="229365"/>
                    <a:pt x="397497" y="202655"/>
                    <a:pt x="490194" y="161806"/>
                  </a:cubicBezTo>
                  <a:cubicBezTo>
                    <a:pt x="582891" y="120957"/>
                    <a:pt x="691300" y="91106"/>
                    <a:pt x="791853" y="67539"/>
                  </a:cubicBezTo>
                  <a:cubicBezTo>
                    <a:pt x="892406" y="43972"/>
                    <a:pt x="1000812" y="31401"/>
                    <a:pt x="1093509" y="20403"/>
                  </a:cubicBezTo>
                  <a:cubicBezTo>
                    <a:pt x="1186206" y="9405"/>
                    <a:pt x="1309541" y="-4734"/>
                    <a:pt x="1348034" y="155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grpSp>
          <p:nvGrpSpPr>
            <p:cNvPr id="52" name="Group 51"/>
            <p:cNvGrpSpPr/>
            <p:nvPr/>
          </p:nvGrpSpPr>
          <p:grpSpPr>
            <a:xfrm>
              <a:off x="5546830" y="973058"/>
              <a:ext cx="2017096" cy="1254773"/>
              <a:chOff x="1921722" y="2672593"/>
              <a:chExt cx="2017096" cy="1254773"/>
            </a:xfrm>
          </p:grpSpPr>
          <p:grpSp>
            <p:nvGrpSpPr>
              <p:cNvPr id="53" name="Group 52"/>
              <p:cNvGrpSpPr/>
              <p:nvPr/>
            </p:nvGrpSpPr>
            <p:grpSpPr>
              <a:xfrm>
                <a:off x="1921722" y="2672593"/>
                <a:ext cx="1956089" cy="914400"/>
                <a:chOff x="1921722" y="2672593"/>
                <a:chExt cx="1956089" cy="914400"/>
              </a:xfrm>
            </p:grpSpPr>
            <p:grpSp>
              <p:nvGrpSpPr>
                <p:cNvPr id="55" name="Group 54"/>
                <p:cNvGrpSpPr/>
                <p:nvPr/>
              </p:nvGrpSpPr>
              <p:grpSpPr>
                <a:xfrm>
                  <a:off x="2658611" y="2672593"/>
                  <a:ext cx="1219200" cy="914400"/>
                  <a:chOff x="2658611" y="2672593"/>
                  <a:chExt cx="1219200" cy="914400"/>
                </a:xfrm>
              </p:grpSpPr>
              <p:cxnSp>
                <p:nvCxnSpPr>
                  <p:cNvPr id="57" name="Straight Arrow Connector 56"/>
                  <p:cNvCxnSpPr/>
                  <p:nvPr/>
                </p:nvCxnSpPr>
                <p:spPr>
                  <a:xfrm flipV="1">
                    <a:off x="2667000" y="2672593"/>
                    <a:ext cx="0" cy="914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rot="5400000" flipV="1">
                    <a:off x="3268211" y="2953984"/>
                    <a:ext cx="0" cy="1219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56" name="TextBox 55"/>
                    <p:cNvSpPr txBox="1"/>
                    <p:nvPr/>
                  </p:nvSpPr>
                  <p:spPr>
                    <a:xfrm>
                      <a:off x="1921722" y="2992963"/>
                      <a:ext cx="461665" cy="375487"/>
                    </a:xfrm>
                    <a:prstGeom prst="rect">
                      <a:avLst/>
                    </a:prstGeom>
                    <a:noFill/>
                  </p:spPr>
                  <p:txBody>
                    <a:bodyPr vert="vert270" wrap="non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0000CC"/>
                                    </a:solidFill>
                                    <a:latin typeface="Cambria Math" panose="02040503050406030204" pitchFamily="18" charset="0"/>
                                  </a:rPr>
                                </m:ctrlPr>
                              </m:sSubPr>
                              <m:e>
                                <m:r>
                                  <a:rPr lang="en-US" i="1">
                                    <a:solidFill>
                                      <a:srgbClr val="0000CC"/>
                                    </a:solidFill>
                                    <a:latin typeface="Cambria Math" panose="02040503050406030204" pitchFamily="18" charset="0"/>
                                  </a:rPr>
                                  <m:t>𝑆</m:t>
                                </m:r>
                              </m:e>
                              <m:sub>
                                <m:r>
                                  <a:rPr lang="en-US" i="1">
                                    <a:solidFill>
                                      <a:srgbClr val="0000CC"/>
                                    </a:solidFill>
                                    <a:latin typeface="Cambria Math" panose="02040503050406030204" pitchFamily="18" charset="0"/>
                                  </a:rPr>
                                  <m:t>2</m:t>
                                </m:r>
                              </m:sub>
                            </m:sSub>
                          </m:oMath>
                        </m:oMathPara>
                      </a14:m>
                      <a:endParaRPr lang="en-US" dirty="0">
                        <a:solidFill>
                          <a:srgbClr val="0000CC"/>
                        </a:solidFill>
                        <a:latin typeface="Arial" panose="020B0604020202020204" pitchFamily="34" charset="0"/>
                      </a:endParaRPr>
                    </a:p>
                  </p:txBody>
                </p:sp>
              </mc:Choice>
              <mc:Fallback>
                <p:sp>
                  <p:nvSpPr>
                    <p:cNvPr id="56" name="TextBox 55"/>
                    <p:cNvSpPr txBox="1">
                      <a:spLocks noRot="1" noChangeAspect="1" noMove="1" noResize="1" noEditPoints="1" noAdjustHandles="1" noChangeArrowheads="1" noChangeShapeType="1" noTextEdit="1"/>
                    </p:cNvSpPr>
                    <p:nvPr/>
                  </p:nvSpPr>
                  <p:spPr>
                    <a:xfrm>
                      <a:off x="1921722" y="2992963"/>
                      <a:ext cx="461665" cy="375487"/>
                    </a:xfrm>
                    <a:prstGeom prst="rect">
                      <a:avLst/>
                    </a:prstGeom>
                    <a:blipFill>
                      <a:blip r:embed="rId10"/>
                      <a:stretch>
                        <a:fillRect/>
                      </a:stretch>
                    </a:blipFill>
                  </p:spPr>
                  <p:txBody>
                    <a:bodyPr/>
                    <a:lstStyle/>
                    <a:p>
                      <a:r>
                        <a:rPr lang="en-US">
                          <a:noFill/>
                        </a:rPr>
                        <a:t> </a:t>
                      </a:r>
                    </a:p>
                  </p:txBody>
                </p:sp>
              </mc:Fallback>
            </mc:AlternateContent>
          </p:grpSp>
          <p:sp>
            <p:nvSpPr>
              <p:cNvPr id="54" name="TextBox 53"/>
              <p:cNvSpPr txBox="1"/>
              <p:nvPr/>
            </p:nvSpPr>
            <p:spPr>
              <a:xfrm>
                <a:off x="2597603" y="3558034"/>
                <a:ext cx="134121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0000CC"/>
                    </a:solidFill>
                    <a:latin typeface="Arial" panose="020B0604020202020204" pitchFamily="34" charset="0"/>
                  </a:rPr>
                  <a:t>R</a:t>
                </a:r>
              </a:p>
            </p:txBody>
          </p:sp>
        </p:grpSp>
      </p:grpSp>
    </p:spTree>
    <p:extLst>
      <p:ext uri="{BB962C8B-B14F-4D97-AF65-F5344CB8AC3E}">
        <p14:creationId xmlns:p14="http://schemas.microsoft.com/office/powerpoint/2010/main" val="4927000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p:cNvGrpSpPr/>
          <p:nvPr/>
        </p:nvGrpSpPr>
        <p:grpSpPr>
          <a:xfrm>
            <a:off x="6409044" y="4987361"/>
            <a:ext cx="1380363" cy="1019627"/>
            <a:chOff x="1155615" y="5578394"/>
            <a:chExt cx="1380363" cy="1019627"/>
          </a:xfrm>
        </p:grpSpPr>
        <p:grpSp>
          <p:nvGrpSpPr>
            <p:cNvPr id="56" name="Group 55"/>
            <p:cNvGrpSpPr/>
            <p:nvPr/>
          </p:nvGrpSpPr>
          <p:grpSpPr>
            <a:xfrm>
              <a:off x="1155615" y="5578394"/>
              <a:ext cx="1380363" cy="1019627"/>
              <a:chOff x="1124659" y="4210622"/>
              <a:chExt cx="1380363" cy="1019627"/>
            </a:xfrm>
          </p:grpSpPr>
          <p:grpSp>
            <p:nvGrpSpPr>
              <p:cNvPr id="58" name="Group 57"/>
              <p:cNvGrpSpPr/>
              <p:nvPr/>
            </p:nvGrpSpPr>
            <p:grpSpPr>
              <a:xfrm>
                <a:off x="1461135" y="4210622"/>
                <a:ext cx="1043887" cy="1019627"/>
                <a:chOff x="1461135" y="4210622"/>
                <a:chExt cx="1043887" cy="1019627"/>
              </a:xfrm>
            </p:grpSpPr>
            <p:grpSp>
              <p:nvGrpSpPr>
                <p:cNvPr id="60" name="Group 59"/>
                <p:cNvGrpSpPr/>
                <p:nvPr/>
              </p:nvGrpSpPr>
              <p:grpSpPr>
                <a:xfrm>
                  <a:off x="1461135" y="4210622"/>
                  <a:ext cx="1043887" cy="843521"/>
                  <a:chOff x="1461135" y="4210622"/>
                  <a:chExt cx="1043887" cy="843521"/>
                </a:xfrm>
              </p:grpSpPr>
              <p:pic>
                <p:nvPicPr>
                  <p:cNvPr id="62" name="Picture 61"/>
                  <p:cNvPicPr>
                    <a:picLocks noChangeAspect="1"/>
                  </p:cNvPicPr>
                  <p:nvPr/>
                </p:nvPicPr>
                <p:blipFill rotWithShape="1">
                  <a:blip r:embed="rId2"/>
                  <a:srcRect l="59324" t="8853" r="10974" b="16704"/>
                  <a:stretch/>
                </p:blipFill>
                <p:spPr>
                  <a:xfrm>
                    <a:off x="1461135" y="4316724"/>
                    <a:ext cx="1043887" cy="737419"/>
                  </a:xfrm>
                  <a:prstGeom prst="rect">
                    <a:avLst/>
                  </a:prstGeom>
                </p:spPr>
              </p:pic>
              <p:sp>
                <p:nvSpPr>
                  <p:cNvPr id="63" name="TextBox 62"/>
                  <p:cNvSpPr txBox="1"/>
                  <p:nvPr/>
                </p:nvSpPr>
                <p:spPr>
                  <a:xfrm>
                    <a:off x="1604907" y="4210622"/>
                    <a:ext cx="451389" cy="646331"/>
                  </a:xfrm>
                  <a:prstGeom prst="rect">
                    <a:avLst/>
                  </a:prstGeom>
                  <a:solidFill>
                    <a:schemeClr val="bg1"/>
                  </a:solidFill>
                </p:spPr>
                <p:txBody>
                  <a:bodyPr wrap="square" rtlCol="0">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P1</a:t>
                    </a:r>
                    <a:endParaRPr lang="en-US" dirty="0">
                      <a:solidFill>
                        <a:srgbClr val="000000"/>
                      </a:solidFill>
                      <a:latin typeface="Arial" panose="020B0604020202020204" pitchFamily="34" charset="0"/>
                    </a:endParaRPr>
                  </a:p>
                </p:txBody>
              </p:sp>
            </p:grpSp>
            <mc:AlternateContent xmlns:mc="http://schemas.openxmlformats.org/markup-compatibility/2006" xmlns:a14="http://schemas.microsoft.com/office/drawing/2010/main">
              <mc:Choice Requires="a14">
                <p:sp>
                  <p:nvSpPr>
                    <p:cNvPr id="61" name="TextBox 60"/>
                    <p:cNvSpPr txBox="1"/>
                    <p:nvPr/>
                  </p:nvSpPr>
                  <p:spPr>
                    <a:xfrm>
                      <a:off x="1531915" y="4953250"/>
                      <a:ext cx="635495" cy="27699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r>
                              <a:rPr lang="en-US" i="1">
                                <a:solidFill>
                                  <a:srgbClr val="000000"/>
                                </a:solidFill>
                                <a:latin typeface="Cambria Math" panose="02040503050406030204" pitchFamily="18" charset="0"/>
                              </a:rPr>
                              <m:t>)</m:t>
                            </m:r>
                          </m:oMath>
                        </m:oMathPara>
                      </a14:m>
                      <a:endParaRPr lang="en-US" dirty="0">
                        <a:solidFill>
                          <a:srgbClr val="000000"/>
                        </a:solidFill>
                        <a:latin typeface="Arial" panose="020B0604020202020204" pitchFamily="34" charset="0"/>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1531915" y="4953250"/>
                      <a:ext cx="635495" cy="276999"/>
                    </a:xfrm>
                    <a:prstGeom prst="rect">
                      <a:avLst/>
                    </a:prstGeom>
                    <a:blipFill rotWithShape="0">
                      <a:blip r:embed="rId17"/>
                      <a:stretch>
                        <a:fillRect l="-3846" r="-12500" b="-3478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9" name="TextBox 58"/>
                  <p:cNvSpPr txBox="1"/>
                  <p:nvPr/>
                </p:nvSpPr>
                <p:spPr>
                  <a:xfrm>
                    <a:off x="1124659" y="4777144"/>
                    <a:ext cx="277833" cy="27699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sym typeface="Symbol" panose="05050102010706020507" pitchFamily="18" charset="2"/>
                                </a:rPr>
                              </m:ctrlPr>
                            </m:sSubPr>
                            <m:e>
                              <m:r>
                                <a:rPr lang="en-US" i="1">
                                  <a:solidFill>
                                    <a:srgbClr val="000000"/>
                                  </a:solidFill>
                                  <a:latin typeface="Cambria Math" panose="02040503050406030204" pitchFamily="18" charset="0"/>
                                  <a:sym typeface="Symbol" panose="05050102010706020507" pitchFamily="18" charset="2"/>
                                </a:rPr>
                                <m:t>𝑆</m:t>
                              </m:r>
                            </m:e>
                            <m:sub>
                              <m:r>
                                <a:rPr lang="en-US" i="1">
                                  <a:solidFill>
                                    <a:srgbClr val="000000"/>
                                  </a:solidFill>
                                  <a:latin typeface="Cambria Math" panose="02040503050406030204" pitchFamily="18" charset="0"/>
                                  <a:sym typeface="Symbol" panose="05050102010706020507" pitchFamily="18" charset="2"/>
                                </a:rPr>
                                <m:t>1</m:t>
                              </m:r>
                            </m:sub>
                          </m:sSub>
                        </m:oMath>
                      </m:oMathPara>
                    </a14:m>
                    <a:endParaRPr lang="en-US" dirty="0">
                      <a:solidFill>
                        <a:srgbClr val="000000"/>
                      </a:solidFill>
                      <a:latin typeface="Arial" panose="020B0604020202020204" pitchFamily="34" charset="0"/>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1124659" y="4777144"/>
                    <a:ext cx="277833" cy="276999"/>
                  </a:xfrm>
                  <a:prstGeom prst="rect">
                    <a:avLst/>
                  </a:prstGeom>
                  <a:blipFill rotWithShape="0">
                    <a:blip r:embed="rId18"/>
                    <a:stretch>
                      <a:fillRect l="-17391" r="-4348" b="-17391"/>
                    </a:stretch>
                  </a:blipFill>
                </p:spPr>
                <p:txBody>
                  <a:bodyPr/>
                  <a:lstStyle/>
                  <a:p>
                    <a:r>
                      <a:rPr lang="en-US">
                        <a:noFill/>
                      </a:rPr>
                      <a:t> </a:t>
                    </a:r>
                  </a:p>
                </p:txBody>
              </p:sp>
            </mc:Fallback>
          </mc:AlternateContent>
        </p:grpSp>
        <p:sp>
          <p:nvSpPr>
            <p:cNvPr id="57" name="Rectangle 56"/>
            <p:cNvSpPr/>
            <p:nvPr/>
          </p:nvSpPr>
          <p:spPr>
            <a:xfrm>
              <a:off x="1647239" y="5613377"/>
              <a:ext cx="328993" cy="623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grpSp>
      <p:grpSp>
        <p:nvGrpSpPr>
          <p:cNvPr id="46" name="Group 45"/>
          <p:cNvGrpSpPr/>
          <p:nvPr/>
        </p:nvGrpSpPr>
        <p:grpSpPr>
          <a:xfrm>
            <a:off x="6390848" y="4062228"/>
            <a:ext cx="1348630" cy="1019627"/>
            <a:chOff x="1187348" y="5578394"/>
            <a:chExt cx="1348630" cy="1019627"/>
          </a:xfrm>
        </p:grpSpPr>
        <p:grpSp>
          <p:nvGrpSpPr>
            <p:cNvPr id="47" name="Group 46"/>
            <p:cNvGrpSpPr/>
            <p:nvPr/>
          </p:nvGrpSpPr>
          <p:grpSpPr>
            <a:xfrm>
              <a:off x="1187348" y="5578394"/>
              <a:ext cx="1348630" cy="1019627"/>
              <a:chOff x="1156392" y="4210622"/>
              <a:chExt cx="1348630" cy="1019627"/>
            </a:xfrm>
          </p:grpSpPr>
          <p:grpSp>
            <p:nvGrpSpPr>
              <p:cNvPr id="49" name="Group 48"/>
              <p:cNvGrpSpPr/>
              <p:nvPr/>
            </p:nvGrpSpPr>
            <p:grpSpPr>
              <a:xfrm>
                <a:off x="1461135" y="4210622"/>
                <a:ext cx="1043887" cy="1019627"/>
                <a:chOff x="1461135" y="4210622"/>
                <a:chExt cx="1043887" cy="1019627"/>
              </a:xfrm>
            </p:grpSpPr>
            <p:grpSp>
              <p:nvGrpSpPr>
                <p:cNvPr id="51" name="Group 50"/>
                <p:cNvGrpSpPr/>
                <p:nvPr/>
              </p:nvGrpSpPr>
              <p:grpSpPr>
                <a:xfrm>
                  <a:off x="1461135" y="4210622"/>
                  <a:ext cx="1043887" cy="843521"/>
                  <a:chOff x="1461135" y="4210622"/>
                  <a:chExt cx="1043887" cy="843521"/>
                </a:xfrm>
              </p:grpSpPr>
              <p:pic>
                <p:nvPicPr>
                  <p:cNvPr id="53" name="Picture 52"/>
                  <p:cNvPicPr>
                    <a:picLocks noChangeAspect="1"/>
                  </p:cNvPicPr>
                  <p:nvPr/>
                </p:nvPicPr>
                <p:blipFill rotWithShape="1">
                  <a:blip r:embed="rId2"/>
                  <a:srcRect l="59324" t="8853" r="10974" b="16704"/>
                  <a:stretch/>
                </p:blipFill>
                <p:spPr>
                  <a:xfrm>
                    <a:off x="1461135" y="4316724"/>
                    <a:ext cx="1043887" cy="737419"/>
                  </a:xfrm>
                  <a:prstGeom prst="rect">
                    <a:avLst/>
                  </a:prstGeom>
                </p:spPr>
              </p:pic>
              <p:sp>
                <p:nvSpPr>
                  <p:cNvPr id="54" name="TextBox 53"/>
                  <p:cNvSpPr txBox="1"/>
                  <p:nvPr/>
                </p:nvSpPr>
                <p:spPr>
                  <a:xfrm>
                    <a:off x="1604907" y="4210622"/>
                    <a:ext cx="451389" cy="646331"/>
                  </a:xfrm>
                  <a:prstGeom prst="rect">
                    <a:avLst/>
                  </a:prstGeom>
                  <a:solidFill>
                    <a:schemeClr val="bg1"/>
                  </a:solidFill>
                </p:spPr>
                <p:txBody>
                  <a:bodyPr wrap="square" rtlCol="0">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P1</a:t>
                    </a:r>
                    <a:endParaRPr lang="en-US" dirty="0">
                      <a:solidFill>
                        <a:srgbClr val="000000"/>
                      </a:solidFill>
                      <a:latin typeface="Arial" panose="020B0604020202020204" pitchFamily="34" charset="0"/>
                    </a:endParaRPr>
                  </a:p>
                </p:txBody>
              </p:sp>
            </p:grpSp>
            <mc:AlternateContent xmlns:mc="http://schemas.openxmlformats.org/markup-compatibility/2006" xmlns:a14="http://schemas.microsoft.com/office/drawing/2010/main">
              <mc:Choice Requires="a14">
                <p:sp>
                  <p:nvSpPr>
                    <p:cNvPr id="52" name="TextBox 51"/>
                    <p:cNvSpPr txBox="1"/>
                    <p:nvPr/>
                  </p:nvSpPr>
                  <p:spPr>
                    <a:xfrm>
                      <a:off x="1531915" y="4953250"/>
                      <a:ext cx="635495" cy="27699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𝑅</m:t>
                            </m:r>
                            <m:r>
                              <a:rPr lang="en-US" i="1">
                                <a:solidFill>
                                  <a:srgbClr val="000000"/>
                                </a:solidFill>
                                <a:latin typeface="Cambria Math" panose="02040503050406030204" pitchFamily="18" charset="0"/>
                              </a:rPr>
                              <m:t>)</m:t>
                            </m:r>
                          </m:oMath>
                        </m:oMathPara>
                      </a14:m>
                      <a:endParaRPr lang="en-US" dirty="0">
                        <a:solidFill>
                          <a:srgbClr val="000000"/>
                        </a:solidFill>
                        <a:latin typeface="Arial" panose="020B0604020202020204" pitchFamily="34" charset="0"/>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1531915" y="4953250"/>
                      <a:ext cx="635495" cy="276999"/>
                    </a:xfrm>
                    <a:prstGeom prst="rect">
                      <a:avLst/>
                    </a:prstGeom>
                    <a:blipFill rotWithShape="0">
                      <a:blip r:embed="rId19"/>
                      <a:stretch>
                        <a:fillRect l="-3846" r="-12500" b="-3478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0" name="TextBox 49"/>
                  <p:cNvSpPr txBox="1"/>
                  <p:nvPr/>
                </p:nvSpPr>
                <p:spPr>
                  <a:xfrm>
                    <a:off x="1156392" y="4735298"/>
                    <a:ext cx="254878" cy="27699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000000"/>
                              </a:solidFill>
                              <a:latin typeface="Cambria Math" panose="02040503050406030204" pitchFamily="18" charset="0"/>
                              <a:sym typeface="Symbol" panose="05050102010706020507" pitchFamily="18" charset="2"/>
                            </a:rPr>
                            <m:t></m:t>
                          </m:r>
                        </m:oMath>
                      </m:oMathPara>
                    </a14:m>
                    <a:endParaRPr lang="en-US" dirty="0">
                      <a:solidFill>
                        <a:srgbClr val="000000"/>
                      </a:solidFill>
                      <a:latin typeface="Arial" panose="020B0604020202020204" pitchFamily="34" charset="0"/>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1156392" y="4735298"/>
                    <a:ext cx="254878" cy="276999"/>
                  </a:xfrm>
                  <a:prstGeom prst="rect">
                    <a:avLst/>
                  </a:prstGeom>
                  <a:blipFill rotWithShape="0">
                    <a:blip r:embed="rId20"/>
                    <a:stretch>
                      <a:fillRect l="-21429" r="-19048" b="-8696"/>
                    </a:stretch>
                  </a:blipFill>
                </p:spPr>
                <p:txBody>
                  <a:bodyPr/>
                  <a:lstStyle/>
                  <a:p>
                    <a:r>
                      <a:rPr lang="en-US">
                        <a:noFill/>
                      </a:rPr>
                      <a:t> </a:t>
                    </a:r>
                  </a:p>
                </p:txBody>
              </p:sp>
            </mc:Fallback>
          </mc:AlternateContent>
        </p:grpSp>
        <p:sp>
          <p:nvSpPr>
            <p:cNvPr id="48" name="Rectangle 47"/>
            <p:cNvSpPr/>
            <p:nvPr/>
          </p:nvSpPr>
          <p:spPr>
            <a:xfrm>
              <a:off x="1647239" y="5613377"/>
              <a:ext cx="328993" cy="623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grpSp>
      <p:grpSp>
        <p:nvGrpSpPr>
          <p:cNvPr id="103" name="Group 102"/>
          <p:cNvGrpSpPr/>
          <p:nvPr/>
        </p:nvGrpSpPr>
        <p:grpSpPr>
          <a:xfrm>
            <a:off x="6382787" y="3152818"/>
            <a:ext cx="1380363" cy="1019627"/>
            <a:chOff x="1155615" y="5578394"/>
            <a:chExt cx="1380363" cy="1019627"/>
          </a:xfrm>
        </p:grpSpPr>
        <p:grpSp>
          <p:nvGrpSpPr>
            <p:cNvPr id="104" name="Group 103"/>
            <p:cNvGrpSpPr/>
            <p:nvPr/>
          </p:nvGrpSpPr>
          <p:grpSpPr>
            <a:xfrm>
              <a:off x="1155615" y="5578394"/>
              <a:ext cx="1380363" cy="1019627"/>
              <a:chOff x="1124659" y="4210622"/>
              <a:chExt cx="1380363" cy="1019627"/>
            </a:xfrm>
          </p:grpSpPr>
          <p:grpSp>
            <p:nvGrpSpPr>
              <p:cNvPr id="106" name="Group 105"/>
              <p:cNvGrpSpPr/>
              <p:nvPr/>
            </p:nvGrpSpPr>
            <p:grpSpPr>
              <a:xfrm>
                <a:off x="1461135" y="4210622"/>
                <a:ext cx="1043887" cy="1019627"/>
                <a:chOff x="1461135" y="4210622"/>
                <a:chExt cx="1043887" cy="1019627"/>
              </a:xfrm>
            </p:grpSpPr>
            <p:grpSp>
              <p:nvGrpSpPr>
                <p:cNvPr id="108" name="Group 107"/>
                <p:cNvGrpSpPr/>
                <p:nvPr/>
              </p:nvGrpSpPr>
              <p:grpSpPr>
                <a:xfrm>
                  <a:off x="1461135" y="4210622"/>
                  <a:ext cx="1043887" cy="843521"/>
                  <a:chOff x="1461135" y="4210622"/>
                  <a:chExt cx="1043887" cy="843521"/>
                </a:xfrm>
              </p:grpSpPr>
              <p:pic>
                <p:nvPicPr>
                  <p:cNvPr id="110" name="Picture 109"/>
                  <p:cNvPicPr>
                    <a:picLocks noChangeAspect="1"/>
                  </p:cNvPicPr>
                  <p:nvPr/>
                </p:nvPicPr>
                <p:blipFill rotWithShape="1">
                  <a:blip r:embed="rId2"/>
                  <a:srcRect l="59324" t="8853" r="10974" b="16704"/>
                  <a:stretch/>
                </p:blipFill>
                <p:spPr>
                  <a:xfrm>
                    <a:off x="1461135" y="4316724"/>
                    <a:ext cx="1043887" cy="737419"/>
                  </a:xfrm>
                  <a:prstGeom prst="rect">
                    <a:avLst/>
                  </a:prstGeom>
                </p:spPr>
              </p:pic>
              <p:sp>
                <p:nvSpPr>
                  <p:cNvPr id="111" name="TextBox 110"/>
                  <p:cNvSpPr txBox="1"/>
                  <p:nvPr/>
                </p:nvSpPr>
                <p:spPr>
                  <a:xfrm>
                    <a:off x="1604907" y="4210622"/>
                    <a:ext cx="451389" cy="646331"/>
                  </a:xfrm>
                  <a:prstGeom prst="rect">
                    <a:avLst/>
                  </a:prstGeom>
                  <a:solidFill>
                    <a:schemeClr val="bg1"/>
                  </a:solidFill>
                </p:spPr>
                <p:txBody>
                  <a:bodyPr wrap="square" rtlCol="0">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P1</a:t>
                    </a:r>
                    <a:endParaRPr lang="en-US" dirty="0">
                      <a:solidFill>
                        <a:srgbClr val="000000"/>
                      </a:solidFill>
                      <a:latin typeface="Arial" panose="020B0604020202020204" pitchFamily="34" charset="0"/>
                    </a:endParaRPr>
                  </a:p>
                </p:txBody>
              </p:sp>
            </p:grpSp>
            <mc:AlternateContent xmlns:mc="http://schemas.openxmlformats.org/markup-compatibility/2006" xmlns:a14="http://schemas.microsoft.com/office/drawing/2010/main">
              <mc:Choice Requires="a14">
                <p:sp>
                  <p:nvSpPr>
                    <p:cNvPr id="109" name="TextBox 108"/>
                    <p:cNvSpPr txBox="1"/>
                    <p:nvPr/>
                  </p:nvSpPr>
                  <p:spPr>
                    <a:xfrm>
                      <a:off x="1531915" y="4953250"/>
                      <a:ext cx="629403" cy="27699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𝐴</m:t>
                            </m:r>
                            <m:r>
                              <a:rPr lang="en-US" i="1">
                                <a:solidFill>
                                  <a:srgbClr val="000000"/>
                                </a:solidFill>
                                <a:latin typeface="Cambria Math" panose="02040503050406030204" pitchFamily="18" charset="0"/>
                              </a:rPr>
                              <m:t>)</m:t>
                            </m:r>
                          </m:oMath>
                        </m:oMathPara>
                      </a14:m>
                      <a:endParaRPr lang="en-US" dirty="0">
                        <a:solidFill>
                          <a:srgbClr val="000000"/>
                        </a:solidFill>
                        <a:latin typeface="Arial" panose="020B0604020202020204" pitchFamily="34" charset="0"/>
                      </a:endParaRPr>
                    </a:p>
                  </p:txBody>
                </p:sp>
              </mc:Choice>
              <mc:Fallback xmlns="">
                <p:sp>
                  <p:nvSpPr>
                    <p:cNvPr id="109" name="TextBox 108"/>
                    <p:cNvSpPr txBox="1">
                      <a:spLocks noRot="1" noChangeAspect="1" noMove="1" noResize="1" noEditPoints="1" noAdjustHandles="1" noChangeArrowheads="1" noChangeShapeType="1" noTextEdit="1"/>
                    </p:cNvSpPr>
                    <p:nvPr/>
                  </p:nvSpPr>
                  <p:spPr>
                    <a:xfrm>
                      <a:off x="1531915" y="4953250"/>
                      <a:ext cx="629403" cy="276999"/>
                    </a:xfrm>
                    <a:prstGeom prst="rect">
                      <a:avLst/>
                    </a:prstGeom>
                    <a:blipFill rotWithShape="0">
                      <a:blip r:embed="rId21"/>
                      <a:stretch>
                        <a:fillRect l="-3883" r="-12621" b="-3777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7" name="TextBox 106"/>
                  <p:cNvSpPr txBox="1"/>
                  <p:nvPr/>
                </p:nvSpPr>
                <p:spPr>
                  <a:xfrm>
                    <a:off x="1124659" y="4777144"/>
                    <a:ext cx="277833" cy="27699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sym typeface="Symbol" panose="05050102010706020507" pitchFamily="18" charset="2"/>
                                </a:rPr>
                              </m:ctrlPr>
                            </m:sSubPr>
                            <m:e>
                              <m:r>
                                <a:rPr lang="en-US" i="1">
                                  <a:solidFill>
                                    <a:srgbClr val="000000"/>
                                  </a:solidFill>
                                  <a:latin typeface="Cambria Math" panose="02040503050406030204" pitchFamily="18" charset="0"/>
                                  <a:sym typeface="Symbol" panose="05050102010706020507" pitchFamily="18" charset="2"/>
                                </a:rPr>
                                <m:t>𝑆</m:t>
                              </m:r>
                            </m:e>
                            <m:sub>
                              <m:r>
                                <a:rPr lang="en-US" i="1">
                                  <a:solidFill>
                                    <a:srgbClr val="000000"/>
                                  </a:solidFill>
                                  <a:latin typeface="Cambria Math" panose="02040503050406030204" pitchFamily="18" charset="0"/>
                                  <a:sym typeface="Symbol" panose="05050102010706020507" pitchFamily="18" charset="2"/>
                                </a:rPr>
                                <m:t>1</m:t>
                              </m:r>
                            </m:sub>
                          </m:sSub>
                        </m:oMath>
                      </m:oMathPara>
                    </a14:m>
                    <a:endParaRPr lang="en-US" dirty="0">
                      <a:solidFill>
                        <a:srgbClr val="000000"/>
                      </a:solidFill>
                      <a:latin typeface="Arial" panose="020B0604020202020204" pitchFamily="34" charset="0"/>
                    </a:endParaRPr>
                  </a:p>
                </p:txBody>
              </p:sp>
            </mc:Choice>
            <mc:Fallback xmlns="">
              <p:sp>
                <p:nvSpPr>
                  <p:cNvPr id="107" name="TextBox 106"/>
                  <p:cNvSpPr txBox="1">
                    <a:spLocks noRot="1" noChangeAspect="1" noMove="1" noResize="1" noEditPoints="1" noAdjustHandles="1" noChangeArrowheads="1" noChangeShapeType="1" noTextEdit="1"/>
                  </p:cNvSpPr>
                  <p:nvPr/>
                </p:nvSpPr>
                <p:spPr>
                  <a:xfrm>
                    <a:off x="1124659" y="4777144"/>
                    <a:ext cx="277833" cy="276999"/>
                  </a:xfrm>
                  <a:prstGeom prst="rect">
                    <a:avLst/>
                  </a:prstGeom>
                  <a:blipFill rotWithShape="0">
                    <a:blip r:embed="rId22"/>
                    <a:stretch>
                      <a:fillRect l="-17391" r="-4348" b="-17391"/>
                    </a:stretch>
                  </a:blipFill>
                </p:spPr>
                <p:txBody>
                  <a:bodyPr/>
                  <a:lstStyle/>
                  <a:p>
                    <a:r>
                      <a:rPr lang="en-US">
                        <a:noFill/>
                      </a:rPr>
                      <a:t> </a:t>
                    </a:r>
                  </a:p>
                </p:txBody>
              </p:sp>
            </mc:Fallback>
          </mc:AlternateContent>
        </p:grpSp>
        <p:sp>
          <p:nvSpPr>
            <p:cNvPr id="105" name="Rectangle 104"/>
            <p:cNvSpPr/>
            <p:nvPr/>
          </p:nvSpPr>
          <p:spPr>
            <a:xfrm>
              <a:off x="1647239" y="5613377"/>
              <a:ext cx="328993" cy="623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grpSp>
      <p:sp>
        <p:nvSpPr>
          <p:cNvPr id="80" name="TextBox 79"/>
          <p:cNvSpPr txBox="1"/>
          <p:nvPr/>
        </p:nvSpPr>
        <p:spPr>
          <a:xfrm>
            <a:off x="8377915" y="1763225"/>
            <a:ext cx="1993223" cy="1569660"/>
          </a:xfrm>
          <a:prstGeom prst="rect">
            <a:avLst/>
          </a:prstGeom>
          <a:noFill/>
        </p:spPr>
        <p:txBody>
          <a:bodyPr wrap="square" rtlCol="0">
            <a:spAutoFit/>
          </a:bodyPr>
          <a:lstStyle/>
          <a:p>
            <a:pPr eaLnBrk="0" fontAlgn="base" hangingPunct="0">
              <a:spcBef>
                <a:spcPct val="0"/>
              </a:spcBef>
              <a:spcAft>
                <a:spcPct val="0"/>
              </a:spcAft>
            </a:pPr>
            <a:r>
              <a:rPr lang="en-US" sz="1600" b="1" dirty="0">
                <a:solidFill>
                  <a:srgbClr val="0000CC"/>
                </a:solidFill>
                <a:latin typeface="Arial" panose="020B0604020202020204" pitchFamily="34" charset="0"/>
              </a:rPr>
              <a:t>The symbol      indicates that we are not keeping track of the material used up in the reaction</a:t>
            </a:r>
            <a:endParaRPr lang="en-US" sz="1600" b="1" dirty="0">
              <a:solidFill>
                <a:srgbClr val="0000CC"/>
              </a:solidFill>
              <a:latin typeface="Arial" panose="020B0604020202020204" pitchFamily="34" charset="0"/>
            </a:endParaRPr>
          </a:p>
        </p:txBody>
      </p:sp>
      <p:pic>
        <p:nvPicPr>
          <p:cNvPr id="3" name="Picture 2"/>
          <p:cNvPicPr>
            <a:picLocks noChangeAspect="1"/>
          </p:cNvPicPr>
          <p:nvPr/>
        </p:nvPicPr>
        <p:blipFill>
          <a:blip r:embed="rId23"/>
          <a:stretch>
            <a:fillRect/>
          </a:stretch>
        </p:blipFill>
        <p:spPr>
          <a:xfrm>
            <a:off x="7154160" y="838200"/>
            <a:ext cx="2752725" cy="628650"/>
          </a:xfrm>
          <a:prstGeom prst="rect">
            <a:avLst/>
          </a:prstGeom>
        </p:spPr>
      </p:pic>
      <p:sp>
        <p:nvSpPr>
          <p:cNvPr id="2" name="Title 1"/>
          <p:cNvSpPr>
            <a:spLocks noGrp="1"/>
          </p:cNvSpPr>
          <p:nvPr>
            <p:ph type="ctrTitle"/>
          </p:nvPr>
        </p:nvSpPr>
        <p:spPr>
          <a:xfrm>
            <a:off x="1524000" y="1"/>
            <a:ext cx="9144000" cy="685799"/>
          </a:xfrm>
        </p:spPr>
        <p:txBody>
          <a:bodyPr>
            <a:noAutofit/>
          </a:bodyPr>
          <a:lstStyle/>
          <a:p>
            <a:r>
              <a:rPr lang="en-US" sz="2400" b="1" dirty="0">
                <a:solidFill>
                  <a:srgbClr val="0000CC"/>
                </a:solidFill>
              </a:rPr>
              <a:t>Translating Signaling Arrows into Chemical Reactions</a:t>
            </a:r>
            <a:endParaRPr lang="en-US" sz="2400" b="1" dirty="0">
              <a:solidFill>
                <a:srgbClr val="0000CC"/>
              </a:solidFill>
            </a:endParaRPr>
          </a:p>
        </p:txBody>
      </p:sp>
      <p:sp>
        <p:nvSpPr>
          <p:cNvPr id="7" name="TextBox 6"/>
          <p:cNvSpPr txBox="1"/>
          <p:nvPr/>
        </p:nvSpPr>
        <p:spPr>
          <a:xfrm>
            <a:off x="1676400" y="671691"/>
            <a:ext cx="5486400" cy="923330"/>
          </a:xfrm>
          <a:prstGeom prst="rect">
            <a:avLst/>
          </a:prstGeom>
          <a:noFill/>
        </p:spPr>
        <p:txBody>
          <a:bodyPr wrap="square" rtlCol="0">
            <a:spAutoFit/>
          </a:bodyPr>
          <a:lstStyle/>
          <a:p>
            <a:pPr eaLnBrk="0" fontAlgn="base" hangingPunct="0">
              <a:spcBef>
                <a:spcPct val="0"/>
              </a:spcBef>
              <a:spcAft>
                <a:spcPct val="0"/>
              </a:spcAft>
            </a:pPr>
            <a:r>
              <a:rPr lang="en-US" b="1" dirty="0">
                <a:solidFill>
                  <a:srgbClr val="000000"/>
                </a:solidFill>
                <a:latin typeface="Arial" panose="020B0604020202020204" pitchFamily="34" charset="0"/>
              </a:rPr>
              <a:t>To simulate these signaling networks in Tellurium we will have to understand how they map onto chemical reaction networks</a:t>
            </a:r>
            <a:endParaRPr lang="en-US" b="1" dirty="0">
              <a:solidFill>
                <a:srgbClr val="000000"/>
              </a:solidFill>
              <a:latin typeface="Arial" panose="020B0604020202020204" pitchFamily="34" charset="0"/>
            </a:endParaRPr>
          </a:p>
        </p:txBody>
      </p:sp>
      <p:pic>
        <p:nvPicPr>
          <p:cNvPr id="4" name="Picture 3"/>
          <p:cNvPicPr>
            <a:picLocks noChangeAspect="1"/>
          </p:cNvPicPr>
          <p:nvPr/>
        </p:nvPicPr>
        <p:blipFill rotWithShape="1">
          <a:blip r:embed="rId2"/>
          <a:srcRect r="52302"/>
          <a:stretch/>
        </p:blipFill>
        <p:spPr>
          <a:xfrm>
            <a:off x="1641188" y="5114948"/>
            <a:ext cx="1676400" cy="990600"/>
          </a:xfrm>
          <a:prstGeom prst="rect">
            <a:avLst/>
          </a:prstGeom>
        </p:spPr>
      </p:pic>
      <p:pic>
        <p:nvPicPr>
          <p:cNvPr id="9" name="Picture 8"/>
          <p:cNvPicPr>
            <a:picLocks noChangeAspect="1"/>
          </p:cNvPicPr>
          <p:nvPr/>
        </p:nvPicPr>
        <p:blipFill rotWithShape="1">
          <a:blip r:embed="rId2"/>
          <a:srcRect l="52168" r="10974"/>
          <a:stretch/>
        </p:blipFill>
        <p:spPr>
          <a:xfrm>
            <a:off x="1837462" y="3139348"/>
            <a:ext cx="1295400" cy="990600"/>
          </a:xfrm>
          <a:prstGeom prst="rect">
            <a:avLst/>
          </a:prstGeom>
        </p:spPr>
      </p:pic>
      <p:sp>
        <p:nvSpPr>
          <p:cNvPr id="10" name="Rectangle 9"/>
          <p:cNvSpPr/>
          <p:nvPr/>
        </p:nvSpPr>
        <p:spPr>
          <a:xfrm>
            <a:off x="1744184" y="4256006"/>
            <a:ext cx="8771416" cy="646331"/>
          </a:xfrm>
          <a:prstGeom prst="rect">
            <a:avLst/>
          </a:prstGeom>
        </p:spPr>
        <p:txBody>
          <a:bodyPr wrap="square">
            <a:spAutoFit/>
          </a:bodyPr>
          <a:lstStyle/>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endParaRPr lang="en-US" dirty="0">
              <a:solidFill>
                <a:srgbClr val="000000"/>
              </a:solidFill>
              <a:latin typeface="Arial" panose="020B0604020202020204" pitchFamily="34" charset="0"/>
            </a:endParaRPr>
          </a:p>
        </p:txBody>
      </p:sp>
      <mc:AlternateContent xmlns:mc="http://schemas.openxmlformats.org/markup-compatibility/2006">
        <mc:Choice xmlns:a14="http://schemas.microsoft.com/office/drawing/2010/main" Requires="a14">
          <p:sp>
            <p:nvSpPr>
              <p:cNvPr id="6" name="TextBox 5"/>
              <p:cNvSpPr txBox="1"/>
              <p:nvPr/>
            </p:nvSpPr>
            <p:spPr>
              <a:xfrm>
                <a:off x="2008189" y="2582314"/>
                <a:ext cx="850361" cy="307777"/>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m:rPr>
                          <m:sty m:val="p"/>
                        </m:rPr>
                        <a:rPr lang="en-US" sz="2000">
                          <a:solidFill>
                            <a:srgbClr val="0000CC"/>
                          </a:solidFill>
                          <a:latin typeface="Cambria Math" panose="02040503050406030204" pitchFamily="18" charset="0"/>
                        </a:rPr>
                        <m:t>A</m:t>
                      </m:r>
                      <m:r>
                        <a:rPr lang="en-US" sz="2000" i="1">
                          <a:solidFill>
                            <a:srgbClr val="0000CC"/>
                          </a:solidFill>
                          <a:latin typeface="Cambria Math" panose="02040503050406030204" pitchFamily="18" charset="0"/>
                          <a:ea typeface="Cambria Math" panose="02040503050406030204" pitchFamily="18" charset="0"/>
                        </a:rPr>
                        <m:t>⊸</m:t>
                      </m:r>
                      <m:sSub>
                        <m:sSubPr>
                          <m:ctrlPr>
                            <a:rPr lang="en-US" sz="2000" i="1">
                              <a:solidFill>
                                <a:srgbClr val="0000CC"/>
                              </a:solidFill>
                              <a:latin typeface="Cambria Math" panose="02040503050406030204" pitchFamily="18" charset="0"/>
                              <a:ea typeface="Cambria Math" panose="02040503050406030204" pitchFamily="18" charset="0"/>
                            </a:rPr>
                          </m:ctrlPr>
                        </m:sSubPr>
                        <m:e>
                          <m:r>
                            <a:rPr lang="en-US" sz="2000" i="1">
                              <a:solidFill>
                                <a:srgbClr val="0000CC"/>
                              </a:solidFill>
                              <a:latin typeface="Cambria Math" panose="02040503050406030204" pitchFamily="18" charset="0"/>
                              <a:ea typeface="Cambria Math" panose="02040503050406030204" pitchFamily="18" charset="0"/>
                            </a:rPr>
                            <m:t>𝑆</m:t>
                          </m:r>
                        </m:e>
                        <m:sub>
                          <m:r>
                            <a:rPr lang="en-US" sz="2000" i="1">
                              <a:solidFill>
                                <a:srgbClr val="0000CC"/>
                              </a:solidFill>
                              <a:latin typeface="Cambria Math" panose="02040503050406030204" pitchFamily="18" charset="0"/>
                              <a:ea typeface="Cambria Math" panose="02040503050406030204" pitchFamily="18" charset="0"/>
                            </a:rPr>
                            <m:t>2</m:t>
                          </m:r>
                        </m:sub>
                      </m:sSub>
                    </m:oMath>
                  </m:oMathPara>
                </a14:m>
                <a:endParaRPr lang="en-US" sz="2000" dirty="0">
                  <a:solidFill>
                    <a:srgbClr val="0000CC"/>
                  </a:solidFill>
                  <a:latin typeface="Arial" panose="020B0604020202020204" pitchFamily="34"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2008189" y="2582314"/>
                <a:ext cx="850361" cy="307777"/>
              </a:xfrm>
              <a:prstGeom prst="rect">
                <a:avLst/>
              </a:prstGeom>
              <a:blipFill>
                <a:blip r:embed="rId24"/>
                <a:stretch>
                  <a:fillRect l="-5714" r="-1429"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p:cNvSpPr txBox="1"/>
              <p:nvPr/>
            </p:nvSpPr>
            <p:spPr>
              <a:xfrm>
                <a:off x="2122952" y="4460926"/>
                <a:ext cx="786241" cy="307777"/>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m:rPr>
                          <m:sty m:val="p"/>
                        </m:rPr>
                        <a:rPr lang="en-US" sz="2000">
                          <a:solidFill>
                            <a:srgbClr val="0000CC"/>
                          </a:solidFill>
                          <a:latin typeface="Cambria Math" panose="02040503050406030204" pitchFamily="18" charset="0"/>
                        </a:rPr>
                        <m:t>R</m:t>
                      </m:r>
                      <m:r>
                        <a:rPr lang="en-US" sz="2000" i="1">
                          <a:solidFill>
                            <a:srgbClr val="0000CC"/>
                          </a:solidFill>
                          <a:latin typeface="Cambria Math" panose="02040503050406030204" pitchFamily="18" charset="0"/>
                          <a:ea typeface="Cambria Math" panose="02040503050406030204" pitchFamily="18" charset="0"/>
                        </a:rPr>
                        <m:t>⊣</m:t>
                      </m:r>
                      <m:sSub>
                        <m:sSubPr>
                          <m:ctrlPr>
                            <a:rPr lang="en-US" sz="2000" i="1">
                              <a:solidFill>
                                <a:srgbClr val="0000CC"/>
                              </a:solidFill>
                              <a:latin typeface="Cambria Math" panose="02040503050406030204" pitchFamily="18" charset="0"/>
                              <a:ea typeface="Cambria Math" panose="02040503050406030204" pitchFamily="18" charset="0"/>
                            </a:rPr>
                          </m:ctrlPr>
                        </m:sSubPr>
                        <m:e>
                          <m:r>
                            <a:rPr lang="en-US" sz="2000" i="1">
                              <a:solidFill>
                                <a:srgbClr val="0000CC"/>
                              </a:solidFill>
                              <a:latin typeface="Cambria Math" panose="02040503050406030204" pitchFamily="18" charset="0"/>
                              <a:ea typeface="Cambria Math" panose="02040503050406030204" pitchFamily="18" charset="0"/>
                            </a:rPr>
                            <m:t>𝑆</m:t>
                          </m:r>
                        </m:e>
                        <m:sub>
                          <m:r>
                            <a:rPr lang="en-US" sz="2000" i="1">
                              <a:solidFill>
                                <a:srgbClr val="0000CC"/>
                              </a:solidFill>
                              <a:latin typeface="Cambria Math" panose="02040503050406030204" pitchFamily="18" charset="0"/>
                              <a:ea typeface="Cambria Math" panose="02040503050406030204" pitchFamily="18" charset="0"/>
                            </a:rPr>
                            <m:t>2</m:t>
                          </m:r>
                        </m:sub>
                      </m:sSub>
                    </m:oMath>
                  </m:oMathPara>
                </a14:m>
                <a:endParaRPr lang="en-US" sz="2000" dirty="0">
                  <a:solidFill>
                    <a:srgbClr val="0000CC"/>
                  </a:solidFill>
                  <a:latin typeface="Arial" panose="020B0604020202020204" pitchFamily="34" charset="0"/>
                </a:endParaRPr>
              </a:p>
            </p:txBody>
          </p:sp>
        </mc:Choice>
        <mc:Fallback>
          <p:sp>
            <p:nvSpPr>
              <p:cNvPr id="40" name="TextBox 39"/>
              <p:cNvSpPr txBox="1">
                <a:spLocks noRot="1" noChangeAspect="1" noMove="1" noResize="1" noEditPoints="1" noAdjustHandles="1" noChangeArrowheads="1" noChangeShapeType="1" noTextEdit="1"/>
              </p:cNvSpPr>
              <p:nvPr/>
            </p:nvSpPr>
            <p:spPr>
              <a:xfrm>
                <a:off x="2122952" y="4460926"/>
                <a:ext cx="786241" cy="307777"/>
              </a:xfrm>
              <a:prstGeom prst="rect">
                <a:avLst/>
              </a:prstGeom>
              <a:blipFill>
                <a:blip r:embed="rId25"/>
                <a:stretch>
                  <a:fillRect l="-6202" r="-2326" b="-20000"/>
                </a:stretch>
              </a:blipFill>
            </p:spPr>
            <p:txBody>
              <a:bodyPr/>
              <a:lstStyle/>
              <a:p>
                <a:r>
                  <a:rPr lang="en-US">
                    <a:noFill/>
                  </a:rPr>
                  <a:t> </a:t>
                </a:r>
              </a:p>
            </p:txBody>
          </p:sp>
        </mc:Fallback>
      </mc:AlternateContent>
      <p:sp>
        <p:nvSpPr>
          <p:cNvPr id="86" name="TextBox 85"/>
          <p:cNvSpPr txBox="1"/>
          <p:nvPr/>
        </p:nvSpPr>
        <p:spPr>
          <a:xfrm>
            <a:off x="1704704" y="1785546"/>
            <a:ext cx="1549371" cy="584775"/>
          </a:xfrm>
          <a:prstGeom prst="rect">
            <a:avLst/>
          </a:prstGeom>
          <a:noFill/>
        </p:spPr>
        <p:txBody>
          <a:bodyPr wrap="square" rtlCol="0">
            <a:spAutoFit/>
          </a:bodyPr>
          <a:lstStyle/>
          <a:p>
            <a:pPr eaLnBrk="0" fontAlgn="base" hangingPunct="0">
              <a:spcBef>
                <a:spcPct val="0"/>
              </a:spcBef>
              <a:spcAft>
                <a:spcPct val="0"/>
              </a:spcAft>
            </a:pPr>
            <a:r>
              <a:rPr lang="en-US" sz="1600" b="1" dirty="0">
                <a:solidFill>
                  <a:srgbClr val="000000"/>
                </a:solidFill>
                <a:latin typeface="Arial" panose="020B0604020202020204" pitchFamily="34" charset="0"/>
              </a:rPr>
              <a:t>When we see the diagram</a:t>
            </a:r>
            <a:endParaRPr lang="en-US" sz="1600" b="1" dirty="0">
              <a:solidFill>
                <a:srgbClr val="000000"/>
              </a:solidFill>
              <a:latin typeface="Arial" panose="020B0604020202020204" pitchFamily="34" charset="0"/>
            </a:endParaRPr>
          </a:p>
        </p:txBody>
      </p:sp>
      <p:grpSp>
        <p:nvGrpSpPr>
          <p:cNvPr id="88" name="Group 87"/>
          <p:cNvGrpSpPr/>
          <p:nvPr/>
        </p:nvGrpSpPr>
        <p:grpSpPr>
          <a:xfrm>
            <a:off x="4084804" y="2384924"/>
            <a:ext cx="1334155" cy="737419"/>
            <a:chOff x="6724038" y="3491947"/>
            <a:chExt cx="1334155" cy="737419"/>
          </a:xfrm>
        </p:grpSpPr>
        <p:pic>
          <p:nvPicPr>
            <p:cNvPr id="89" name="Picture 88"/>
            <p:cNvPicPr>
              <a:picLocks noChangeAspect="1"/>
            </p:cNvPicPr>
            <p:nvPr/>
          </p:nvPicPr>
          <p:blipFill rotWithShape="1">
            <a:blip r:embed="rId2"/>
            <a:srcRect l="59324" t="8853" r="10974" b="16704"/>
            <a:stretch/>
          </p:blipFill>
          <p:spPr>
            <a:xfrm>
              <a:off x="7014306" y="3491947"/>
              <a:ext cx="1043887" cy="737419"/>
            </a:xfrm>
            <a:prstGeom prst="rect">
              <a:avLst/>
            </a:prstGeom>
          </p:spPr>
        </p:pic>
        <mc:AlternateContent xmlns:mc="http://schemas.openxmlformats.org/markup-compatibility/2006" xmlns:a14="http://schemas.microsoft.com/office/drawing/2010/main">
          <mc:Choice Requires="a14">
            <p:sp>
              <p:nvSpPr>
                <p:cNvPr id="90" name="TextBox 89"/>
                <p:cNvSpPr txBox="1"/>
                <p:nvPr/>
              </p:nvSpPr>
              <p:spPr>
                <a:xfrm>
                  <a:off x="6724038" y="3910012"/>
                  <a:ext cx="254878" cy="27699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000000"/>
                            </a:solidFill>
                            <a:latin typeface="Cambria Math" panose="02040503050406030204" pitchFamily="18" charset="0"/>
                            <a:sym typeface="Symbol" panose="05050102010706020507" pitchFamily="18" charset="2"/>
                          </a:rPr>
                          <m:t></m:t>
                        </m:r>
                      </m:oMath>
                    </m:oMathPara>
                  </a14:m>
                  <a:endParaRPr lang="en-US" dirty="0">
                    <a:solidFill>
                      <a:srgbClr val="000000"/>
                    </a:solidFill>
                    <a:latin typeface="Arial" panose="020B0604020202020204" pitchFamily="34" charset="0"/>
                  </a:endParaRPr>
                </a:p>
              </p:txBody>
            </p:sp>
          </mc:Choice>
          <mc:Fallback xmlns="">
            <p:sp>
              <p:nvSpPr>
                <p:cNvPr id="90" name="TextBox 89"/>
                <p:cNvSpPr txBox="1">
                  <a:spLocks noRot="1" noChangeAspect="1" noMove="1" noResize="1" noEditPoints="1" noAdjustHandles="1" noChangeArrowheads="1" noChangeShapeType="1" noTextEdit="1"/>
                </p:cNvSpPr>
                <p:nvPr/>
              </p:nvSpPr>
              <p:spPr>
                <a:xfrm>
                  <a:off x="6724038" y="3910012"/>
                  <a:ext cx="254878" cy="276999"/>
                </a:xfrm>
                <a:prstGeom prst="rect">
                  <a:avLst/>
                </a:prstGeom>
                <a:blipFill rotWithShape="0">
                  <a:blip r:embed="rId28"/>
                  <a:stretch>
                    <a:fillRect l="-21429" r="-19048" b="-11111"/>
                  </a:stretch>
                </a:blipFill>
              </p:spPr>
              <p:txBody>
                <a:bodyPr/>
                <a:lstStyle/>
                <a:p>
                  <a:r>
                    <a:rPr lang="en-US">
                      <a:noFill/>
                    </a:rPr>
                    <a:t> </a:t>
                  </a:r>
                </a:p>
              </p:txBody>
            </p:sp>
          </mc:Fallback>
        </mc:AlternateContent>
      </p:grpSp>
      <p:grpSp>
        <p:nvGrpSpPr>
          <p:cNvPr id="91" name="Group 90"/>
          <p:cNvGrpSpPr/>
          <p:nvPr/>
        </p:nvGrpSpPr>
        <p:grpSpPr>
          <a:xfrm>
            <a:off x="4068632" y="4168953"/>
            <a:ext cx="1350326" cy="703873"/>
            <a:chOff x="6631729" y="5839925"/>
            <a:chExt cx="1350326" cy="703873"/>
          </a:xfrm>
        </p:grpSpPr>
        <p:pic>
          <p:nvPicPr>
            <p:cNvPr id="92" name="Picture 91"/>
            <p:cNvPicPr>
              <a:picLocks noChangeAspect="1"/>
            </p:cNvPicPr>
            <p:nvPr/>
          </p:nvPicPr>
          <p:blipFill rotWithShape="1">
            <a:blip r:embed="rId2"/>
            <a:srcRect l="13494" t="11994" r="56572" b="17536"/>
            <a:stretch/>
          </p:blipFill>
          <p:spPr>
            <a:xfrm>
              <a:off x="6930002" y="5839925"/>
              <a:ext cx="1052053" cy="698090"/>
            </a:xfrm>
            <a:prstGeom prst="rect">
              <a:avLst/>
            </a:prstGeom>
          </p:spPr>
        </p:pic>
        <mc:AlternateContent xmlns:mc="http://schemas.openxmlformats.org/markup-compatibility/2006" xmlns:a14="http://schemas.microsoft.com/office/drawing/2010/main">
          <mc:Choice Requires="a14">
            <p:sp>
              <p:nvSpPr>
                <p:cNvPr id="93" name="TextBox 92"/>
                <p:cNvSpPr txBox="1"/>
                <p:nvPr/>
              </p:nvSpPr>
              <p:spPr>
                <a:xfrm>
                  <a:off x="6631729" y="6266799"/>
                  <a:ext cx="254878" cy="27699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000000"/>
                            </a:solidFill>
                            <a:latin typeface="Cambria Math" panose="02040503050406030204" pitchFamily="18" charset="0"/>
                            <a:sym typeface="Symbol" panose="05050102010706020507" pitchFamily="18" charset="2"/>
                          </a:rPr>
                          <m:t></m:t>
                        </m:r>
                      </m:oMath>
                    </m:oMathPara>
                  </a14:m>
                  <a:endParaRPr lang="en-US" dirty="0">
                    <a:solidFill>
                      <a:srgbClr val="000000"/>
                    </a:solidFill>
                    <a:latin typeface="Arial" panose="020B0604020202020204" pitchFamily="34" charset="0"/>
                  </a:endParaRPr>
                </a:p>
              </p:txBody>
            </p:sp>
          </mc:Choice>
          <mc:Fallback xmlns="">
            <p:sp>
              <p:nvSpPr>
                <p:cNvPr id="93" name="TextBox 92"/>
                <p:cNvSpPr txBox="1">
                  <a:spLocks noRot="1" noChangeAspect="1" noMove="1" noResize="1" noEditPoints="1" noAdjustHandles="1" noChangeArrowheads="1" noChangeShapeType="1" noTextEdit="1"/>
                </p:cNvSpPr>
                <p:nvPr/>
              </p:nvSpPr>
              <p:spPr>
                <a:xfrm>
                  <a:off x="6631729" y="6266799"/>
                  <a:ext cx="254878" cy="276999"/>
                </a:xfrm>
                <a:prstGeom prst="rect">
                  <a:avLst/>
                </a:prstGeom>
                <a:blipFill rotWithShape="0">
                  <a:blip r:embed="rId29"/>
                  <a:stretch>
                    <a:fillRect l="-21429" r="-19048" b="-11111"/>
                  </a:stretch>
                </a:blipFill>
              </p:spPr>
              <p:txBody>
                <a:bodyPr/>
                <a:lstStyle/>
                <a:p>
                  <a:r>
                    <a:rPr lang="en-US">
                      <a:noFill/>
                    </a:rPr>
                    <a:t> </a:t>
                  </a:r>
                </a:p>
              </p:txBody>
            </p:sp>
          </mc:Fallback>
        </mc:AlternateContent>
      </p:grpSp>
      <p:grpSp>
        <p:nvGrpSpPr>
          <p:cNvPr id="94" name="Group 93"/>
          <p:cNvGrpSpPr/>
          <p:nvPr/>
        </p:nvGrpSpPr>
        <p:grpSpPr>
          <a:xfrm>
            <a:off x="6356424" y="2229698"/>
            <a:ext cx="1348630" cy="1019627"/>
            <a:chOff x="1187348" y="5578394"/>
            <a:chExt cx="1348630" cy="1019627"/>
          </a:xfrm>
        </p:grpSpPr>
        <p:grpSp>
          <p:nvGrpSpPr>
            <p:cNvPr id="95" name="Group 94"/>
            <p:cNvGrpSpPr/>
            <p:nvPr/>
          </p:nvGrpSpPr>
          <p:grpSpPr>
            <a:xfrm>
              <a:off x="1187348" y="5578394"/>
              <a:ext cx="1348630" cy="1019627"/>
              <a:chOff x="1156392" y="4210622"/>
              <a:chExt cx="1348630" cy="1019627"/>
            </a:xfrm>
          </p:grpSpPr>
          <p:grpSp>
            <p:nvGrpSpPr>
              <p:cNvPr id="97" name="Group 96"/>
              <p:cNvGrpSpPr/>
              <p:nvPr/>
            </p:nvGrpSpPr>
            <p:grpSpPr>
              <a:xfrm>
                <a:off x="1461135" y="4210622"/>
                <a:ext cx="1043887" cy="1019627"/>
                <a:chOff x="1461135" y="4210622"/>
                <a:chExt cx="1043887" cy="1019627"/>
              </a:xfrm>
            </p:grpSpPr>
            <p:grpSp>
              <p:nvGrpSpPr>
                <p:cNvPr id="99" name="Group 98"/>
                <p:cNvGrpSpPr/>
                <p:nvPr/>
              </p:nvGrpSpPr>
              <p:grpSpPr>
                <a:xfrm>
                  <a:off x="1461135" y="4210622"/>
                  <a:ext cx="1043887" cy="843521"/>
                  <a:chOff x="1461135" y="4210622"/>
                  <a:chExt cx="1043887" cy="843521"/>
                </a:xfrm>
              </p:grpSpPr>
              <p:pic>
                <p:nvPicPr>
                  <p:cNvPr id="101" name="Picture 100"/>
                  <p:cNvPicPr>
                    <a:picLocks noChangeAspect="1"/>
                  </p:cNvPicPr>
                  <p:nvPr/>
                </p:nvPicPr>
                <p:blipFill rotWithShape="1">
                  <a:blip r:embed="rId2"/>
                  <a:srcRect l="59324" t="8853" r="10974" b="16704"/>
                  <a:stretch/>
                </p:blipFill>
                <p:spPr>
                  <a:xfrm>
                    <a:off x="1461135" y="4316724"/>
                    <a:ext cx="1043887" cy="737419"/>
                  </a:xfrm>
                  <a:prstGeom prst="rect">
                    <a:avLst/>
                  </a:prstGeom>
                </p:spPr>
              </p:pic>
              <p:sp>
                <p:nvSpPr>
                  <p:cNvPr id="102" name="TextBox 101"/>
                  <p:cNvSpPr txBox="1"/>
                  <p:nvPr/>
                </p:nvSpPr>
                <p:spPr>
                  <a:xfrm>
                    <a:off x="1604907" y="4210622"/>
                    <a:ext cx="451389" cy="646331"/>
                  </a:xfrm>
                  <a:prstGeom prst="rect">
                    <a:avLst/>
                  </a:prstGeom>
                  <a:solidFill>
                    <a:schemeClr val="bg1"/>
                  </a:solidFill>
                </p:spPr>
                <p:txBody>
                  <a:bodyPr wrap="square" rtlCol="0">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P1</a:t>
                    </a:r>
                    <a:endParaRPr lang="en-US" dirty="0">
                      <a:solidFill>
                        <a:srgbClr val="000000"/>
                      </a:solidFill>
                      <a:latin typeface="Arial" panose="020B0604020202020204" pitchFamily="34" charset="0"/>
                    </a:endParaRPr>
                  </a:p>
                </p:txBody>
              </p:sp>
            </p:grpSp>
            <mc:AlternateContent xmlns:mc="http://schemas.openxmlformats.org/markup-compatibility/2006" xmlns:a14="http://schemas.microsoft.com/office/drawing/2010/main">
              <mc:Choice Requires="a14">
                <p:sp>
                  <p:nvSpPr>
                    <p:cNvPr id="100" name="TextBox 99"/>
                    <p:cNvSpPr txBox="1"/>
                    <p:nvPr/>
                  </p:nvSpPr>
                  <p:spPr>
                    <a:xfrm>
                      <a:off x="1531915" y="4953250"/>
                      <a:ext cx="629403" cy="27699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𝐴</m:t>
                            </m:r>
                            <m:r>
                              <a:rPr lang="en-US" i="1">
                                <a:solidFill>
                                  <a:srgbClr val="000000"/>
                                </a:solidFill>
                                <a:latin typeface="Cambria Math" panose="02040503050406030204" pitchFamily="18" charset="0"/>
                              </a:rPr>
                              <m:t>)</m:t>
                            </m:r>
                          </m:oMath>
                        </m:oMathPara>
                      </a14:m>
                      <a:endParaRPr lang="en-US" dirty="0">
                        <a:solidFill>
                          <a:srgbClr val="000000"/>
                        </a:solidFill>
                        <a:latin typeface="Arial" panose="020B0604020202020204" pitchFamily="34" charset="0"/>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1531915" y="4953250"/>
                      <a:ext cx="629403" cy="276999"/>
                    </a:xfrm>
                    <a:prstGeom prst="rect">
                      <a:avLst/>
                    </a:prstGeom>
                    <a:blipFill rotWithShape="0">
                      <a:blip r:embed="rId15"/>
                      <a:stretch>
                        <a:fillRect l="-3883" r="-12621" b="-3478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8" name="TextBox 97"/>
                  <p:cNvSpPr txBox="1"/>
                  <p:nvPr/>
                </p:nvSpPr>
                <p:spPr>
                  <a:xfrm>
                    <a:off x="1156392" y="4735298"/>
                    <a:ext cx="254878" cy="27699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000000"/>
                              </a:solidFill>
                              <a:latin typeface="Cambria Math" panose="02040503050406030204" pitchFamily="18" charset="0"/>
                              <a:sym typeface="Symbol" panose="05050102010706020507" pitchFamily="18" charset="2"/>
                            </a:rPr>
                            <m:t></m:t>
                          </m:r>
                        </m:oMath>
                      </m:oMathPara>
                    </a14:m>
                    <a:endParaRPr lang="en-US" dirty="0">
                      <a:solidFill>
                        <a:srgbClr val="000000"/>
                      </a:solidFill>
                      <a:latin typeface="Arial" panose="020B0604020202020204" pitchFamily="34" charset="0"/>
                    </a:endParaRPr>
                  </a:p>
                </p:txBody>
              </p:sp>
            </mc:Choice>
            <mc:Fallback xmlns="">
              <p:sp>
                <p:nvSpPr>
                  <p:cNvPr id="98" name="TextBox 97"/>
                  <p:cNvSpPr txBox="1">
                    <a:spLocks noRot="1" noChangeAspect="1" noMove="1" noResize="1" noEditPoints="1" noAdjustHandles="1" noChangeArrowheads="1" noChangeShapeType="1" noTextEdit="1"/>
                  </p:cNvSpPr>
                  <p:nvPr/>
                </p:nvSpPr>
                <p:spPr>
                  <a:xfrm>
                    <a:off x="1156392" y="4735298"/>
                    <a:ext cx="254878" cy="276999"/>
                  </a:xfrm>
                  <a:prstGeom prst="rect">
                    <a:avLst/>
                  </a:prstGeom>
                  <a:blipFill rotWithShape="0">
                    <a:blip r:embed="rId30"/>
                    <a:stretch>
                      <a:fillRect l="-21429" r="-19048" b="-11111"/>
                    </a:stretch>
                  </a:blipFill>
                </p:spPr>
                <p:txBody>
                  <a:bodyPr/>
                  <a:lstStyle/>
                  <a:p>
                    <a:r>
                      <a:rPr lang="en-US">
                        <a:noFill/>
                      </a:rPr>
                      <a:t> </a:t>
                    </a:r>
                  </a:p>
                </p:txBody>
              </p:sp>
            </mc:Fallback>
          </mc:AlternateContent>
        </p:grpSp>
        <p:sp>
          <p:nvSpPr>
            <p:cNvPr id="96" name="Rectangle 95"/>
            <p:cNvSpPr/>
            <p:nvPr/>
          </p:nvSpPr>
          <p:spPr>
            <a:xfrm>
              <a:off x="1647239" y="5613377"/>
              <a:ext cx="328993" cy="623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grpSp>
      <p:sp>
        <p:nvSpPr>
          <p:cNvPr id="112" name="Rectangle 111"/>
          <p:cNvSpPr/>
          <p:nvPr/>
        </p:nvSpPr>
        <p:spPr>
          <a:xfrm>
            <a:off x="5987617" y="1722948"/>
            <a:ext cx="2610887" cy="830997"/>
          </a:xfrm>
          <a:prstGeom prst="rect">
            <a:avLst/>
          </a:prstGeom>
        </p:spPr>
        <p:txBody>
          <a:bodyPr wrap="square">
            <a:spAutoFit/>
          </a:bodyPr>
          <a:lstStyle/>
          <a:p>
            <a:pPr eaLnBrk="0" fontAlgn="base" hangingPunct="0">
              <a:spcBef>
                <a:spcPct val="0"/>
              </a:spcBef>
              <a:spcAft>
                <a:spcPct val="0"/>
              </a:spcAft>
            </a:pPr>
            <a:r>
              <a:rPr lang="en-US" sz="1600" b="1" dirty="0">
                <a:solidFill>
                  <a:srgbClr val="000000"/>
                </a:solidFill>
                <a:latin typeface="Arial" panose="020B0604020202020204" pitchFamily="34" charset="0"/>
              </a:rPr>
              <a:t>Which is really the chemical reaction in standard notation</a:t>
            </a:r>
          </a:p>
        </p:txBody>
      </p:sp>
      <p:sp>
        <p:nvSpPr>
          <p:cNvPr id="78" name="TextBox 77"/>
          <p:cNvSpPr txBox="1"/>
          <p:nvPr/>
        </p:nvSpPr>
        <p:spPr>
          <a:xfrm>
            <a:off x="3586111" y="1739262"/>
            <a:ext cx="2254351" cy="830997"/>
          </a:xfrm>
          <a:prstGeom prst="rect">
            <a:avLst/>
          </a:prstGeom>
          <a:noFill/>
        </p:spPr>
        <p:txBody>
          <a:bodyPr wrap="square" rtlCol="0">
            <a:spAutoFit/>
          </a:bodyPr>
          <a:lstStyle/>
          <a:p>
            <a:pPr eaLnBrk="0" fontAlgn="base" hangingPunct="0">
              <a:spcBef>
                <a:spcPct val="0"/>
              </a:spcBef>
              <a:spcAft>
                <a:spcPct val="0"/>
              </a:spcAft>
            </a:pPr>
            <a:r>
              <a:rPr lang="en-US" sz="1600" b="1" dirty="0">
                <a:solidFill>
                  <a:srgbClr val="000000"/>
                </a:solidFill>
                <a:latin typeface="Arial" panose="020B0604020202020204" pitchFamily="34" charset="0"/>
              </a:rPr>
              <a:t>We interpret it as the extended chemical reaction</a:t>
            </a:r>
            <a:endParaRPr lang="en-US" sz="1600" b="1" dirty="0">
              <a:solidFill>
                <a:srgbClr val="000000"/>
              </a:solidFill>
              <a:latin typeface="Arial" panose="020B0604020202020204" pitchFamily="34" charset="0"/>
            </a:endParaRPr>
          </a:p>
        </p:txBody>
      </p:sp>
      <mc:AlternateContent xmlns:mc="http://schemas.openxmlformats.org/markup-compatibility/2006">
        <mc:Choice xmlns:a14="http://schemas.microsoft.com/office/drawing/2010/main" Requires="a14">
          <p:sp>
            <p:nvSpPr>
              <p:cNvPr id="79" name="TextBox 78"/>
              <p:cNvSpPr txBox="1"/>
              <p:nvPr/>
            </p:nvSpPr>
            <p:spPr>
              <a:xfrm>
                <a:off x="9697096" y="1799717"/>
                <a:ext cx="254877" cy="276999"/>
              </a:xfrm>
              <a:prstGeom prst="rect">
                <a:avLst/>
              </a:prstGeom>
              <a:noFill/>
            </p:spPr>
            <p:txBody>
              <a:bodyPr wrap="none" lIns="0" tIns="0" rIns="0" bIns="0"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000000"/>
                          </a:solidFill>
                          <a:latin typeface="Cambria Math" panose="02040503050406030204" pitchFamily="18" charset="0"/>
                          <a:sym typeface="Symbol" panose="05050102010706020507" pitchFamily="18" charset="2"/>
                        </a:rPr>
                        <m:t></m:t>
                      </m:r>
                    </m:oMath>
                  </m:oMathPara>
                </a14:m>
                <a:endParaRPr lang="en-US" dirty="0">
                  <a:solidFill>
                    <a:srgbClr val="000000"/>
                  </a:solidFill>
                  <a:latin typeface="Arial" panose="020B0604020202020204" pitchFamily="34" charset="0"/>
                </a:endParaRPr>
              </a:p>
            </p:txBody>
          </p:sp>
        </mc:Choice>
        <mc:Fallback>
          <p:sp>
            <p:nvSpPr>
              <p:cNvPr id="79" name="TextBox 78"/>
              <p:cNvSpPr txBox="1">
                <a:spLocks noRot="1" noChangeAspect="1" noMove="1" noResize="1" noEditPoints="1" noAdjustHandles="1" noChangeArrowheads="1" noChangeShapeType="1" noTextEdit="1"/>
              </p:cNvSpPr>
              <p:nvPr/>
            </p:nvSpPr>
            <p:spPr>
              <a:xfrm>
                <a:off x="9697096" y="1799717"/>
                <a:ext cx="254877" cy="276999"/>
              </a:xfrm>
              <a:prstGeom prst="rect">
                <a:avLst/>
              </a:prstGeom>
              <a:blipFill>
                <a:blip r:embed="rId31"/>
                <a:stretch>
                  <a:fillRect l="-21429" r="-19048" b="-8696"/>
                </a:stretch>
              </a:blipFill>
            </p:spPr>
            <p:txBody>
              <a:bodyPr/>
              <a:lstStyle/>
              <a:p>
                <a:r>
                  <a:rPr lang="en-US">
                    <a:noFill/>
                  </a:rPr>
                  <a:t> </a:t>
                </a:r>
              </a:p>
            </p:txBody>
          </p:sp>
        </mc:Fallback>
      </mc:AlternateContent>
    </p:spTree>
    <p:extLst>
      <p:ext uri="{BB962C8B-B14F-4D97-AF65-F5344CB8AC3E}">
        <p14:creationId xmlns:p14="http://schemas.microsoft.com/office/powerpoint/2010/main" val="7551821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
            <a:ext cx="9144000" cy="685799"/>
          </a:xfrm>
        </p:spPr>
        <p:txBody>
          <a:bodyPr>
            <a:noAutofit/>
          </a:bodyPr>
          <a:lstStyle/>
          <a:p>
            <a:r>
              <a:rPr lang="en-US" sz="3200" b="1" dirty="0">
                <a:solidFill>
                  <a:srgbClr val="0000CC"/>
                </a:solidFill>
              </a:rPr>
              <a:t>Protein Signaling Networks—Spatial Aspects</a:t>
            </a:r>
            <a:endParaRPr lang="en-US" sz="3200" b="1" dirty="0">
              <a:solidFill>
                <a:srgbClr val="0000CC"/>
              </a:solidFill>
            </a:endParaRPr>
          </a:p>
        </p:txBody>
      </p:sp>
      <p:pic>
        <p:nvPicPr>
          <p:cNvPr id="6" name="Picture 5"/>
          <p:cNvPicPr>
            <a:picLocks noChangeAspect="1"/>
          </p:cNvPicPr>
          <p:nvPr/>
        </p:nvPicPr>
        <p:blipFill>
          <a:blip r:embed="rId2"/>
          <a:stretch>
            <a:fillRect/>
          </a:stretch>
        </p:blipFill>
        <p:spPr>
          <a:xfrm>
            <a:off x="6858000" y="3590725"/>
            <a:ext cx="3638550" cy="2699369"/>
          </a:xfrm>
          <a:prstGeom prst="rect">
            <a:avLst/>
          </a:prstGeom>
        </p:spPr>
      </p:pic>
      <p:sp>
        <p:nvSpPr>
          <p:cNvPr id="7" name="TextBox 6"/>
          <p:cNvSpPr txBox="1"/>
          <p:nvPr/>
        </p:nvSpPr>
        <p:spPr>
          <a:xfrm>
            <a:off x="1676401" y="762000"/>
            <a:ext cx="5105399" cy="5355312"/>
          </a:xfrm>
          <a:prstGeom prst="rect">
            <a:avLst/>
          </a:prstGeom>
          <a:noFill/>
        </p:spPr>
        <p:txBody>
          <a:bodyPr wrap="square" rtlCol="0">
            <a:spAutoFit/>
          </a:bodyPr>
          <a:lstStyle/>
          <a:p>
            <a:pPr eaLnBrk="0" fontAlgn="base" hangingPunct="0">
              <a:spcBef>
                <a:spcPct val="0"/>
              </a:spcBef>
              <a:spcAft>
                <a:spcPct val="0"/>
              </a:spcAft>
            </a:pPr>
            <a:r>
              <a:rPr lang="en-US" dirty="0">
                <a:solidFill>
                  <a:srgbClr val="000000"/>
                </a:solidFill>
                <a:latin typeface="Arial" panose="020B0604020202020204" pitchFamily="34" charset="0"/>
              </a:rPr>
              <a:t>Signaling networks have complex spatial relationships between components, </a:t>
            </a:r>
            <a:r>
              <a:rPr lang="en-US" i="1" dirty="0">
                <a:solidFill>
                  <a:srgbClr val="000000"/>
                </a:solidFill>
                <a:latin typeface="Arial" panose="020B0604020202020204" pitchFamily="34" charset="0"/>
              </a:rPr>
              <a:t>e.g. </a:t>
            </a:r>
            <a:r>
              <a:rPr lang="en-US" dirty="0">
                <a:solidFill>
                  <a:srgbClr val="000000"/>
                </a:solidFill>
                <a:latin typeface="Arial" panose="020B0604020202020204" pitchFamily="34" charset="0"/>
              </a:rPr>
              <a:t>the initial signal may result from binding of an extracellular molecule to a transmembrane receptor (often a receptor tyrosine kinase or G-Protein coupled receptor) and these receptors may associate in complex spatial relationships with each other and with macromolecular and protein components like the cytoskeleton and downstream kinases, signal processing may occur in the cytoplasm but act in the nucleus or in a narrow </a:t>
            </a:r>
            <a:r>
              <a:rPr lang="en-US" dirty="0" err="1">
                <a:solidFill>
                  <a:srgbClr val="000000"/>
                </a:solidFill>
                <a:latin typeface="Arial" panose="020B0604020202020204" pitchFamily="34" charset="0"/>
              </a:rPr>
              <a:t>subvolume</a:t>
            </a:r>
            <a:r>
              <a:rPr lang="en-US" dirty="0">
                <a:solidFill>
                  <a:srgbClr val="000000"/>
                </a:solidFill>
                <a:latin typeface="Arial" panose="020B0604020202020204" pitchFamily="34" charset="0"/>
              </a:rPr>
              <a:t> of the cytoplasm or on a highly structured macromolecular machine like the actin cytoskeleton</a:t>
            </a:r>
          </a:p>
          <a:p>
            <a:pPr eaLnBrk="0" fontAlgn="base" hangingPunct="0">
              <a:spcBef>
                <a:spcPct val="0"/>
              </a:spcBef>
              <a:spcAft>
                <a:spcPct val="0"/>
              </a:spcAft>
            </a:pPr>
            <a:endParaRPr lang="en-US" dirty="0">
              <a:solidFill>
                <a:srgbClr val="000000"/>
              </a:solidFill>
              <a:latin typeface="Arial" panose="020B0604020202020204" pitchFamily="34" charset="0"/>
            </a:endParaRPr>
          </a:p>
          <a:p>
            <a:pPr eaLnBrk="0" fontAlgn="base" hangingPunct="0">
              <a:spcBef>
                <a:spcPct val="0"/>
              </a:spcBef>
              <a:spcAft>
                <a:spcPct val="0"/>
              </a:spcAft>
            </a:pPr>
            <a:r>
              <a:rPr lang="en-US" b="1" dirty="0">
                <a:solidFill>
                  <a:srgbClr val="FF0000"/>
                </a:solidFill>
                <a:latin typeface="Arial" panose="020B0604020202020204" pitchFamily="34" charset="0"/>
              </a:rPr>
              <a:t>Most signaling network models neglect this spatial structure</a:t>
            </a:r>
          </a:p>
          <a:p>
            <a:pPr eaLnBrk="0" fontAlgn="base" hangingPunct="0">
              <a:spcBef>
                <a:spcPct val="0"/>
              </a:spcBef>
              <a:spcAft>
                <a:spcPct val="0"/>
              </a:spcAft>
            </a:pPr>
            <a:endParaRPr lang="en-US" b="1" dirty="0">
              <a:solidFill>
                <a:srgbClr val="FF0000"/>
              </a:solidFill>
              <a:latin typeface="Arial" panose="020B0604020202020204" pitchFamily="34" charset="0"/>
            </a:endParaRPr>
          </a:p>
          <a:p>
            <a:pPr eaLnBrk="0" fontAlgn="base" hangingPunct="0">
              <a:spcBef>
                <a:spcPct val="0"/>
              </a:spcBef>
              <a:spcAft>
                <a:spcPct val="0"/>
              </a:spcAft>
            </a:pPr>
            <a:endParaRPr lang="en-US" b="1" dirty="0">
              <a:solidFill>
                <a:srgbClr val="FF0000"/>
              </a:solidFill>
              <a:latin typeface="Arial" panose="020B0604020202020204" pitchFamily="34" charset="0"/>
            </a:endParaRPr>
          </a:p>
        </p:txBody>
      </p:sp>
      <p:pic>
        <p:nvPicPr>
          <p:cNvPr id="8" name="Picture 2" descr="Image result for signal transduction cascade delta not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762001"/>
            <a:ext cx="3276600" cy="2568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5566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0"/>
            <a:ext cx="9143214" cy="762000"/>
          </a:xfrm>
        </p:spPr>
        <p:txBody>
          <a:bodyPr>
            <a:noAutofit/>
          </a:bodyPr>
          <a:lstStyle/>
          <a:p>
            <a:r>
              <a:rPr lang="en-US" sz="3600" b="1" dirty="0">
                <a:solidFill>
                  <a:srgbClr val="0000CC"/>
                </a:solidFill>
              </a:rPr>
              <a:t>Signaling Networks Basic Mechanisms</a:t>
            </a:r>
            <a:endParaRPr lang="en-US" sz="3600" b="1" dirty="0">
              <a:solidFill>
                <a:srgbClr val="0000CC"/>
              </a:solidFill>
            </a:endParaRPr>
          </a:p>
        </p:txBody>
      </p:sp>
      <p:pic>
        <p:nvPicPr>
          <p:cNvPr id="1027" name="Picture 3"/>
          <p:cNvPicPr>
            <a:picLocks noChangeAspect="1" noChangeArrowheads="1"/>
          </p:cNvPicPr>
          <p:nvPr/>
        </p:nvPicPr>
        <p:blipFill>
          <a:blip r:embed="rId2" cstate="print"/>
          <a:srcRect/>
          <a:stretch>
            <a:fillRect/>
          </a:stretch>
        </p:blipFill>
        <p:spPr bwMode="auto">
          <a:xfrm>
            <a:off x="6234915" y="685800"/>
            <a:ext cx="4457700" cy="4457700"/>
          </a:xfrm>
          <a:prstGeom prst="rect">
            <a:avLst/>
          </a:prstGeom>
          <a:noFill/>
          <a:ln w="9525">
            <a:noFill/>
            <a:miter lim="800000"/>
            <a:headEnd/>
            <a:tailEnd/>
          </a:ln>
          <a:effectLst/>
        </p:spPr>
      </p:pic>
      <p:sp>
        <p:nvSpPr>
          <p:cNvPr id="4" name="TextBox 3"/>
          <p:cNvSpPr txBox="1"/>
          <p:nvPr/>
        </p:nvSpPr>
        <p:spPr>
          <a:xfrm>
            <a:off x="1676401" y="762001"/>
            <a:ext cx="4648199" cy="5324535"/>
          </a:xfrm>
          <a:prstGeom prst="rect">
            <a:avLst/>
          </a:prstGeom>
          <a:noFill/>
        </p:spPr>
        <p:txBody>
          <a:bodyPr wrap="square" rtlCol="0">
            <a:spAutoFit/>
          </a:bodyPr>
          <a:lstStyle/>
          <a:p>
            <a:r>
              <a:rPr lang="en-US" sz="2000" dirty="0"/>
              <a:t>Signaling networks employ a number of </a:t>
            </a:r>
            <a:r>
              <a:rPr lang="en-US" sz="2000" b="1" dirty="0"/>
              <a:t>regulatory mechanisms (complexing, phosphorylation, ubiquitination) </a:t>
            </a:r>
            <a:r>
              <a:rPr lang="en-US" sz="2000" dirty="0"/>
              <a:t>to control the flow of molecules and information</a:t>
            </a:r>
          </a:p>
          <a:p>
            <a:endParaRPr lang="en-US" sz="2000" dirty="0"/>
          </a:p>
          <a:p>
            <a:r>
              <a:rPr lang="en-US" sz="2000" dirty="0"/>
              <a:t>Classic examples include:</a:t>
            </a:r>
          </a:p>
          <a:p>
            <a:pPr marL="457200" indent="-457200">
              <a:buAutoNum type="arabicParenR"/>
            </a:pPr>
            <a:r>
              <a:rPr lang="en-US" sz="2000" dirty="0"/>
              <a:t>E</a:t>
            </a:r>
            <a:r>
              <a:rPr lang="en-US" sz="2000" dirty="0"/>
              <a:t>nzyme with a phosphate group attached is active, enzyme without phosphate is inactive (or </a:t>
            </a:r>
            <a:r>
              <a:rPr lang="en-US" sz="2000" i="1" dirty="0"/>
              <a:t>vice versa</a:t>
            </a:r>
            <a:r>
              <a:rPr lang="en-US" sz="2000" dirty="0"/>
              <a:t>)</a:t>
            </a:r>
          </a:p>
          <a:p>
            <a:pPr marL="457200" indent="-457200">
              <a:buAutoNum type="arabicParenR"/>
            </a:pPr>
            <a:r>
              <a:rPr lang="en-US" sz="2000" dirty="0"/>
              <a:t>Attachment of an ubiquitin tail leads to enzyme degradation</a:t>
            </a:r>
          </a:p>
          <a:p>
            <a:endParaRPr lang="en-US" sz="2000" dirty="0"/>
          </a:p>
          <a:p>
            <a:r>
              <a:rPr lang="en-US" sz="2000" dirty="0"/>
              <a:t>Many proteins have multiple phosphorylation sites (up to 20), whose detailed function not well understood</a:t>
            </a:r>
          </a:p>
        </p:txBody>
      </p:sp>
      <p:sp>
        <p:nvSpPr>
          <p:cNvPr id="3" name="TextBox 2"/>
          <p:cNvSpPr txBox="1"/>
          <p:nvPr/>
        </p:nvSpPr>
        <p:spPr>
          <a:xfrm>
            <a:off x="8990814" y="2920417"/>
            <a:ext cx="1676400" cy="369332"/>
          </a:xfrm>
          <a:prstGeom prst="rect">
            <a:avLst/>
          </a:prstGeom>
          <a:noFill/>
        </p:spPr>
        <p:txBody>
          <a:bodyPr wrap="square" rtlCol="0">
            <a:spAutoFit/>
          </a:bodyPr>
          <a:lstStyle/>
          <a:p>
            <a:r>
              <a:rPr lang="en-US" b="1" dirty="0">
                <a:solidFill>
                  <a:srgbClr val="0000CC"/>
                </a:solidFill>
              </a:rPr>
              <a:t>Phosphatase</a:t>
            </a:r>
            <a:endParaRPr lang="en-US" b="1" dirty="0">
              <a:solidFill>
                <a:srgbClr val="0000CC"/>
              </a:solidFill>
            </a:endParaRPr>
          </a:p>
        </p:txBody>
      </p:sp>
      <p:sp>
        <p:nvSpPr>
          <p:cNvPr id="8" name="TextBox 7"/>
          <p:cNvSpPr txBox="1"/>
          <p:nvPr/>
        </p:nvSpPr>
        <p:spPr>
          <a:xfrm>
            <a:off x="9448800" y="2100828"/>
            <a:ext cx="1676400" cy="369332"/>
          </a:xfrm>
          <a:prstGeom prst="rect">
            <a:avLst/>
          </a:prstGeom>
          <a:noFill/>
        </p:spPr>
        <p:txBody>
          <a:bodyPr wrap="square" rtlCol="0">
            <a:spAutoFit/>
          </a:bodyPr>
          <a:lstStyle/>
          <a:p>
            <a:r>
              <a:rPr lang="en-US" b="1" dirty="0">
                <a:solidFill>
                  <a:srgbClr val="0000CC"/>
                </a:solidFill>
              </a:rPr>
              <a:t>Kinase</a:t>
            </a:r>
            <a:endParaRPr lang="en-US" b="1" dirty="0">
              <a:solidFill>
                <a:srgbClr val="0000CC"/>
              </a:solidFill>
            </a:endParaRPr>
          </a:p>
        </p:txBody>
      </p:sp>
    </p:spTree>
    <p:extLst>
      <p:ext uri="{BB962C8B-B14F-4D97-AF65-F5344CB8AC3E}">
        <p14:creationId xmlns:p14="http://schemas.microsoft.com/office/powerpoint/2010/main" val="1751529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1387</Words>
  <Application>Microsoft Office PowerPoint</Application>
  <PresentationFormat>Widescreen</PresentationFormat>
  <Paragraphs>246</Paragraphs>
  <Slides>17</Slides>
  <Notes>2</Notes>
  <HiddenSlides>0</HiddenSlides>
  <MMClips>0</MMClips>
  <ScaleCrop>false</ScaleCrop>
  <HeadingPairs>
    <vt:vector size="6" baseType="variant">
      <vt:variant>
        <vt:lpstr>Fonts Used</vt:lpstr>
      </vt:variant>
      <vt:variant>
        <vt:i4>6</vt:i4>
      </vt:variant>
      <vt:variant>
        <vt:lpstr>Theme</vt:lpstr>
      </vt:variant>
      <vt:variant>
        <vt:i4>7</vt:i4>
      </vt:variant>
      <vt:variant>
        <vt:lpstr>Slide Titles</vt:lpstr>
      </vt:variant>
      <vt:variant>
        <vt:i4>17</vt:i4>
      </vt:variant>
    </vt:vector>
  </HeadingPairs>
  <TitlesOfParts>
    <vt:vector size="30" baseType="lpstr">
      <vt:lpstr>Arial</vt:lpstr>
      <vt:lpstr>Calibri</vt:lpstr>
      <vt:lpstr>Calibri Light</vt:lpstr>
      <vt:lpstr>Cambria Math</vt:lpstr>
      <vt:lpstr>Symbol</vt:lpstr>
      <vt:lpstr>Times New Roman</vt:lpstr>
      <vt:lpstr>Office Theme</vt:lpstr>
      <vt:lpstr>Default Design</vt:lpstr>
      <vt:lpstr>1_Default Design</vt:lpstr>
      <vt:lpstr>2_Default Design</vt:lpstr>
      <vt:lpstr>3_Default Design</vt:lpstr>
      <vt:lpstr>4_Default Design</vt:lpstr>
      <vt:lpstr>5_Default Design</vt:lpstr>
      <vt:lpstr>Notes on Interpreting Networks</vt:lpstr>
      <vt:lpstr>Metabolic Networks</vt:lpstr>
      <vt:lpstr>Chemical Reaction Networks—Representation </vt:lpstr>
      <vt:lpstr>Chemical Reaction Networks—Catalysts </vt:lpstr>
      <vt:lpstr>Protein Signaling Networks—Representation </vt:lpstr>
      <vt:lpstr>Regulatory Links—Interpretation</vt:lpstr>
      <vt:lpstr>Translating Signaling Arrows into Chemical Reactions</vt:lpstr>
      <vt:lpstr>Protein Signaling Networks—Spatial Aspects</vt:lpstr>
      <vt:lpstr>Signaling Networks Basic Mechanisms</vt:lpstr>
      <vt:lpstr>Gene Regulatory Networks—Notation </vt:lpstr>
      <vt:lpstr>Gene Regulatory Networks—Types of Nodes and Links </vt:lpstr>
      <vt:lpstr>Gene Regulatory Networks—Complexity </vt:lpstr>
      <vt:lpstr>Interpreting Gene Regulatory Networks into Chemical Reactions</vt:lpstr>
      <vt:lpstr>Gene Regulatory Networks: Decay</vt:lpstr>
      <vt:lpstr>Gene Regulatory Networks: Including Translation</vt:lpstr>
      <vt:lpstr>Gene Regulatory Networks—Motifs</vt:lpstr>
      <vt:lpstr>Sources for Network Structures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on Interpreting Networks</dc:title>
  <dc:creator>Herbert M. Sauro</dc:creator>
  <cp:lastModifiedBy>Herbert M. Sauro</cp:lastModifiedBy>
  <cp:revision>3</cp:revision>
  <cp:lastPrinted>2018-10-03T17:36:16Z</cp:lastPrinted>
  <dcterms:created xsi:type="dcterms:W3CDTF">2018-10-03T17:27:27Z</dcterms:created>
  <dcterms:modified xsi:type="dcterms:W3CDTF">2018-10-03T18:19:27Z</dcterms:modified>
</cp:coreProperties>
</file>